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8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omments/comment3.xml" ContentType="application/vnd.openxmlformats-officedocument.presentationml.comments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30"/>
  </p:notesMasterIdLst>
  <p:sldIdLst>
    <p:sldId id="256" r:id="rId2"/>
    <p:sldId id="259" r:id="rId3"/>
    <p:sldId id="268" r:id="rId4"/>
    <p:sldId id="269" r:id="rId5"/>
    <p:sldId id="270" r:id="rId6"/>
    <p:sldId id="293" r:id="rId7"/>
    <p:sldId id="634" r:id="rId8"/>
    <p:sldId id="434" r:id="rId9"/>
    <p:sldId id="439" r:id="rId10"/>
    <p:sldId id="558" r:id="rId11"/>
    <p:sldId id="611" r:id="rId12"/>
    <p:sldId id="612" r:id="rId13"/>
    <p:sldId id="614" r:id="rId14"/>
    <p:sldId id="624" r:id="rId15"/>
    <p:sldId id="404" r:id="rId16"/>
    <p:sldId id="622" r:id="rId17"/>
    <p:sldId id="680" r:id="rId18"/>
    <p:sldId id="261" r:id="rId19"/>
    <p:sldId id="391" r:id="rId20"/>
    <p:sldId id="393" r:id="rId21"/>
    <p:sldId id="619" r:id="rId22"/>
    <p:sldId id="620" r:id="rId23"/>
    <p:sldId id="621" r:id="rId24"/>
    <p:sldId id="623" r:id="rId25"/>
    <p:sldId id="625" r:id="rId26"/>
    <p:sldId id="627" r:id="rId27"/>
    <p:sldId id="628" r:id="rId28"/>
    <p:sldId id="629" r:id="rId29"/>
    <p:sldId id="636" r:id="rId30"/>
    <p:sldId id="630" r:id="rId31"/>
    <p:sldId id="631" r:id="rId32"/>
    <p:sldId id="633" r:id="rId33"/>
    <p:sldId id="637" r:id="rId34"/>
    <p:sldId id="626" r:id="rId35"/>
    <p:sldId id="681" r:id="rId36"/>
    <p:sldId id="682" r:id="rId37"/>
    <p:sldId id="638" r:id="rId38"/>
    <p:sldId id="640" r:id="rId39"/>
    <p:sldId id="683" r:id="rId40"/>
    <p:sldId id="684" r:id="rId41"/>
    <p:sldId id="685" r:id="rId42"/>
    <p:sldId id="264" r:id="rId43"/>
    <p:sldId id="686" r:id="rId44"/>
    <p:sldId id="687" r:id="rId45"/>
    <p:sldId id="615" r:id="rId46"/>
    <p:sldId id="642" r:id="rId47"/>
    <p:sldId id="644" r:id="rId48"/>
    <p:sldId id="641" r:id="rId49"/>
    <p:sldId id="666" r:id="rId50"/>
    <p:sldId id="668" r:id="rId51"/>
    <p:sldId id="670" r:id="rId52"/>
    <p:sldId id="669" r:id="rId53"/>
    <p:sldId id="671" r:id="rId54"/>
    <p:sldId id="672" r:id="rId55"/>
    <p:sldId id="673" r:id="rId56"/>
    <p:sldId id="674" r:id="rId57"/>
    <p:sldId id="675" r:id="rId58"/>
    <p:sldId id="677" r:id="rId59"/>
    <p:sldId id="679" r:id="rId60"/>
    <p:sldId id="667" r:id="rId61"/>
    <p:sldId id="266" r:id="rId62"/>
    <p:sldId id="648" r:id="rId63"/>
    <p:sldId id="649" r:id="rId64"/>
    <p:sldId id="650" r:id="rId65"/>
    <p:sldId id="651" r:id="rId66"/>
    <p:sldId id="652" r:id="rId67"/>
    <p:sldId id="653" r:id="rId68"/>
    <p:sldId id="654" r:id="rId69"/>
    <p:sldId id="655" r:id="rId70"/>
    <p:sldId id="657" r:id="rId71"/>
    <p:sldId id="656" r:id="rId72"/>
    <p:sldId id="658" r:id="rId73"/>
    <p:sldId id="665" r:id="rId74"/>
    <p:sldId id="660" r:id="rId75"/>
    <p:sldId id="661" r:id="rId76"/>
    <p:sldId id="659" r:id="rId77"/>
    <p:sldId id="662" r:id="rId78"/>
    <p:sldId id="664" r:id="rId79"/>
    <p:sldId id="616" r:id="rId80"/>
    <p:sldId id="296" r:id="rId81"/>
    <p:sldId id="692" r:id="rId82"/>
    <p:sldId id="693" r:id="rId83"/>
    <p:sldId id="689" r:id="rId84"/>
    <p:sldId id="691" r:id="rId85"/>
    <p:sldId id="694" r:id="rId86"/>
    <p:sldId id="696" r:id="rId87"/>
    <p:sldId id="695" r:id="rId88"/>
    <p:sldId id="700" r:id="rId89"/>
    <p:sldId id="697" r:id="rId90"/>
    <p:sldId id="698" r:id="rId91"/>
    <p:sldId id="699" r:id="rId92"/>
    <p:sldId id="701" r:id="rId93"/>
    <p:sldId id="702" r:id="rId94"/>
    <p:sldId id="703" r:id="rId95"/>
    <p:sldId id="704" r:id="rId96"/>
    <p:sldId id="705" r:id="rId97"/>
    <p:sldId id="706" r:id="rId98"/>
    <p:sldId id="707" r:id="rId99"/>
    <p:sldId id="708" r:id="rId100"/>
    <p:sldId id="709" r:id="rId101"/>
    <p:sldId id="710" r:id="rId102"/>
    <p:sldId id="711" r:id="rId103"/>
    <p:sldId id="713" r:id="rId104"/>
    <p:sldId id="714" r:id="rId105"/>
    <p:sldId id="715" r:id="rId106"/>
    <p:sldId id="717" r:id="rId107"/>
    <p:sldId id="716" r:id="rId108"/>
    <p:sldId id="718" r:id="rId109"/>
    <p:sldId id="719" r:id="rId110"/>
    <p:sldId id="720" r:id="rId111"/>
    <p:sldId id="721" r:id="rId112"/>
    <p:sldId id="722" r:id="rId113"/>
    <p:sldId id="723" r:id="rId114"/>
    <p:sldId id="724" r:id="rId115"/>
    <p:sldId id="725" r:id="rId116"/>
    <p:sldId id="617" r:id="rId117"/>
    <p:sldId id="298" r:id="rId118"/>
    <p:sldId id="727" r:id="rId119"/>
    <p:sldId id="726" r:id="rId120"/>
    <p:sldId id="728" r:id="rId121"/>
    <p:sldId id="618" r:id="rId122"/>
    <p:sldId id="299" r:id="rId123"/>
    <p:sldId id="406" r:id="rId124"/>
    <p:sldId id="646" r:id="rId125"/>
    <p:sldId id="294" r:id="rId126"/>
    <p:sldId id="613" r:id="rId127"/>
    <p:sldId id="571" r:id="rId128"/>
    <p:sldId id="257" r:id="rId129"/>
  </p:sldIdLst>
  <p:sldSz cx="9144000" cy="6858000" type="screen4x3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43713A7B-67A9-4D75-8DB6-5EF1144DFDAB}">
          <p14:sldIdLst>
            <p14:sldId id="256"/>
            <p14:sldId id="259"/>
            <p14:sldId id="268"/>
          </p14:sldIdLst>
        </p14:section>
        <p14:section name="OVERVIEW" id="{A1F676F1-3B37-4609-877E-0560496DCEB4}">
          <p14:sldIdLst>
            <p14:sldId id="269"/>
            <p14:sldId id="270"/>
            <p14:sldId id="293"/>
            <p14:sldId id="634"/>
            <p14:sldId id="434"/>
            <p14:sldId id="439"/>
            <p14:sldId id="558"/>
            <p14:sldId id="611"/>
            <p14:sldId id="612"/>
            <p14:sldId id="614"/>
            <p14:sldId id="624"/>
            <p14:sldId id="404"/>
            <p14:sldId id="622"/>
            <p14:sldId id="680"/>
          </p14:sldIdLst>
        </p14:section>
        <p14:section name="ETL - Step 1" id="{4BA99C76-C313-45DA-A608-B110FBFA7671}">
          <p14:sldIdLst>
            <p14:sldId id="261"/>
            <p14:sldId id="391"/>
            <p14:sldId id="393"/>
            <p14:sldId id="619"/>
            <p14:sldId id="620"/>
            <p14:sldId id="621"/>
            <p14:sldId id="623"/>
            <p14:sldId id="625"/>
            <p14:sldId id="627"/>
            <p14:sldId id="628"/>
            <p14:sldId id="629"/>
            <p14:sldId id="636"/>
            <p14:sldId id="630"/>
            <p14:sldId id="631"/>
            <p14:sldId id="633"/>
            <p14:sldId id="637"/>
            <p14:sldId id="626"/>
            <p14:sldId id="681"/>
            <p14:sldId id="682"/>
            <p14:sldId id="638"/>
            <p14:sldId id="640"/>
            <p14:sldId id="683"/>
            <p14:sldId id="684"/>
            <p14:sldId id="685"/>
            <p14:sldId id="264"/>
            <p14:sldId id="686"/>
            <p14:sldId id="687"/>
          </p14:sldIdLst>
        </p14:section>
        <p14:section name="ETL - Step 2" id="{7D7DB0C1-EAC8-4AC0-BEF2-A0986D58EBCD}">
          <p14:sldIdLst>
            <p14:sldId id="615"/>
            <p14:sldId id="642"/>
            <p14:sldId id="644"/>
            <p14:sldId id="641"/>
            <p14:sldId id="666"/>
            <p14:sldId id="668"/>
            <p14:sldId id="670"/>
            <p14:sldId id="669"/>
            <p14:sldId id="671"/>
            <p14:sldId id="672"/>
            <p14:sldId id="673"/>
            <p14:sldId id="674"/>
            <p14:sldId id="675"/>
            <p14:sldId id="677"/>
            <p14:sldId id="679"/>
            <p14:sldId id="667"/>
            <p14:sldId id="266"/>
            <p14:sldId id="648"/>
            <p14:sldId id="649"/>
            <p14:sldId id="650"/>
            <p14:sldId id="651"/>
            <p14:sldId id="652"/>
            <p14:sldId id="653"/>
            <p14:sldId id="654"/>
            <p14:sldId id="655"/>
            <p14:sldId id="657"/>
            <p14:sldId id="656"/>
            <p14:sldId id="658"/>
            <p14:sldId id="665"/>
            <p14:sldId id="660"/>
            <p14:sldId id="661"/>
            <p14:sldId id="659"/>
            <p14:sldId id="662"/>
            <p14:sldId id="664"/>
          </p14:sldIdLst>
        </p14:section>
        <p14:section name="ETL - Step 3" id="{B5C09695-2250-40D5-8080-C01D06D51030}">
          <p14:sldIdLst>
            <p14:sldId id="616"/>
            <p14:sldId id="296"/>
            <p14:sldId id="692"/>
            <p14:sldId id="693"/>
            <p14:sldId id="689"/>
            <p14:sldId id="691"/>
            <p14:sldId id="694"/>
            <p14:sldId id="696"/>
            <p14:sldId id="695"/>
            <p14:sldId id="700"/>
            <p14:sldId id="697"/>
            <p14:sldId id="698"/>
            <p14:sldId id="699"/>
            <p14:sldId id="701"/>
            <p14:sldId id="702"/>
            <p14:sldId id="703"/>
            <p14:sldId id="704"/>
            <p14:sldId id="705"/>
            <p14:sldId id="706"/>
            <p14:sldId id="707"/>
            <p14:sldId id="708"/>
            <p14:sldId id="709"/>
            <p14:sldId id="710"/>
            <p14:sldId id="711"/>
            <p14:sldId id="713"/>
            <p14:sldId id="714"/>
            <p14:sldId id="715"/>
            <p14:sldId id="717"/>
            <p14:sldId id="716"/>
            <p14:sldId id="718"/>
            <p14:sldId id="719"/>
            <p14:sldId id="720"/>
            <p14:sldId id="721"/>
            <p14:sldId id="722"/>
            <p14:sldId id="723"/>
            <p14:sldId id="724"/>
            <p14:sldId id="725"/>
          </p14:sldIdLst>
        </p14:section>
        <p14:section name="ETL - Step 4" id="{3C1589BE-DFB2-42EB-A5C6-6DEBBE7B37C2}">
          <p14:sldIdLst>
            <p14:sldId id="617"/>
            <p14:sldId id="298"/>
            <p14:sldId id="727"/>
            <p14:sldId id="726"/>
            <p14:sldId id="728"/>
            <p14:sldId id="618"/>
          </p14:sldIdLst>
        </p14:section>
        <p14:section name="ETL Pain Points" id="{2D40E571-C91D-4759-AB77-E6E631437A72}">
          <p14:sldIdLst>
            <p14:sldId id="299"/>
            <p14:sldId id="406"/>
            <p14:sldId id="646"/>
            <p14:sldId id="294"/>
            <p14:sldId id="613"/>
            <p14:sldId id="571"/>
            <p14:sldId id="25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oss, Erica " initials="EAV" lastIdx="2" clrIdx="0">
    <p:extLst>
      <p:ext uri="{19B8F6BF-5375-455C-9EA6-DF929625EA0E}">
        <p15:presenceInfo xmlns:p15="http://schemas.microsoft.com/office/powerpoint/2012/main" userId="Voss, Erica " providerId="None"/>
      </p:ext>
    </p:extLst>
  </p:cmAuthor>
  <p:cmAuthor id="2" name="Blacketer, Clair" initials="CB" lastIdx="7" clrIdx="1">
    <p:extLst>
      <p:ext uri="{19B8F6BF-5375-455C-9EA6-DF929625EA0E}">
        <p15:presenceInfo xmlns:p15="http://schemas.microsoft.com/office/powerpoint/2012/main" userId="Blacketer, Clai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6622"/>
    <a:srgbClr val="20425A"/>
    <a:srgbClr val="BDBDFF"/>
    <a:srgbClr val="CCCCFF"/>
    <a:srgbClr val="9999FF"/>
    <a:srgbClr val="343434"/>
    <a:srgbClr val="FFFFFF"/>
    <a:srgbClr val="DEA49B"/>
    <a:srgbClr val="D91965"/>
    <a:srgbClr val="C17D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8924" autoAdjust="0"/>
  </p:normalViewPr>
  <p:slideViewPr>
    <p:cSldViewPr snapToGrid="0">
      <p:cViewPr varScale="1">
        <p:scale>
          <a:sx n="98" d="100"/>
          <a:sy n="98" d="100"/>
        </p:scale>
        <p:origin x="612" y="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viewProps" Target="viewProp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26" Type="http://schemas.openxmlformats.org/officeDocument/2006/relationships/slide" Target="slides/slide125.xml"/><Relationship Id="rId13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notesMaster" Target="notesMasters/notesMaster1.xml"/><Relationship Id="rId13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commentAuthors" Target="commentAuthor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03-20T12:18:53.755" idx="5">
    <p:pos x="3291" y="1998"/>
    <p:text>find a procedure that moves to drug</p:text>
    <p:extLst>
      <p:ext uri="{C676402C-5697-4E1C-873F-D02D1690AC5C}">
        <p15:threadingInfo xmlns:p15="http://schemas.microsoft.com/office/powerpoint/2012/main" timeZoneBias="24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03-20T12:28:22.437" idx="6">
    <p:pos x="10" y="10"/>
    <p:text>add a mention about the dimensional tables</p:text>
    <p:extLst>
      <p:ext uri="{C676402C-5697-4E1C-873F-D02D1690AC5C}">
        <p15:threadingInfo xmlns:p15="http://schemas.microsoft.com/office/powerpoint/2012/main" timeZoneBias="24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03-21T12:00:38.757" idx="7">
    <p:pos x="10" y="10"/>
    <p:text>Should I fix the logic or leave it and come back as an example of fixing an ETL?</p:text>
    <p:extLst>
      <p:ext uri="{C676402C-5697-4E1C-873F-D02D1690AC5C}">
        <p15:threadingInfo xmlns:p15="http://schemas.microsoft.com/office/powerpoint/2012/main" timeZoneBias="24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2BD6CE-3AE1-400E-9F80-6862E462E1FE}" type="datetimeFigureOut">
              <a:rPr lang="en-US" smtClean="0"/>
              <a:t>3/25/2019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14463" y="1162050"/>
            <a:ext cx="4181475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73575"/>
            <a:ext cx="5607050" cy="36607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E55441-FB42-4C34-B5D6-1F6C2C1CF8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4302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19" cy="4183379"/>
          </a:xfrm>
          <a:prstGeom prst="rect">
            <a:avLst/>
          </a:prstGeom>
        </p:spPr>
        <p:txBody>
          <a:bodyPr lIns="91410" tIns="91410" rIns="91410" bIns="91410" anchor="t" anchorCtr="0">
            <a:noAutofit/>
          </a:bodyPr>
          <a:lstStyle/>
          <a:p>
            <a:endParaRPr dirty="0"/>
          </a:p>
        </p:txBody>
      </p:sp>
      <p:sp>
        <p:nvSpPr>
          <p:cNvPr id="243" name="Shape 24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77144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is missing from the gender portion in the </a:t>
            </a:r>
            <a:r>
              <a:rPr lang="en-US" dirty="0" err="1"/>
              <a:t>sql</a:t>
            </a:r>
            <a:r>
              <a:rPr lang="en-US" dirty="0"/>
              <a:t> code?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E55441-FB42-4C34-B5D6-1F6C2C1CF87C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6530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E55441-FB42-4C34-B5D6-1F6C2C1CF87C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6166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E55441-FB42-4C34-B5D6-1F6C2C1CF87C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0304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E55441-FB42-4C34-B5D6-1F6C2C1CF87C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9531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E55441-FB42-4C34-B5D6-1F6C2C1CF87C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4665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Open up </a:t>
            </a:r>
            <a:r>
              <a:rPr lang="en-US" dirty="0" err="1"/>
              <a:t>pgAdmin</a:t>
            </a:r>
            <a:r>
              <a:rPr lang="en-US" dirty="0"/>
              <a:t> 4 on the VM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E55441-FB42-4C34-B5D6-1F6C2C1CF87C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7800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E55441-FB42-4C34-B5D6-1F6C2C1CF87C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7751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E55441-FB42-4C34-B5D6-1F6C2C1CF87C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7120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E55441-FB42-4C34-B5D6-1F6C2C1CF87C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90409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Explain the persistent table for the </a:t>
            </a:r>
            <a:r>
              <a:rPr lang="en-US" dirty="0" err="1"/>
              <a:t>vocab_map</a:t>
            </a:r>
            <a:r>
              <a:rPr lang="en-US" dirty="0"/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Left join to that table, why it is necessary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choice to represent NULL </a:t>
            </a:r>
            <a:r>
              <a:rPr lang="en-US" dirty="0" err="1"/>
              <a:t>concept_ids</a:t>
            </a:r>
            <a:r>
              <a:rPr lang="en-US" dirty="0"/>
              <a:t> as 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E55441-FB42-4C34-B5D6-1F6C2C1CF87C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8466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Shape 749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0" name="Shape 750"/>
          <p:cNvSpPr txBox="1">
            <a:spLocks noGrp="1"/>
          </p:cNvSpPr>
          <p:nvPr>
            <p:ph type="body" idx="1"/>
          </p:nvPr>
        </p:nvSpPr>
        <p:spPr>
          <a:xfrm>
            <a:off x="701040" y="4415791"/>
            <a:ext cx="5608200" cy="4183499"/>
          </a:xfrm>
          <a:prstGeom prst="rect">
            <a:avLst/>
          </a:prstGeom>
        </p:spPr>
        <p:txBody>
          <a:bodyPr lIns="91410" tIns="91410" rIns="91410" bIns="91410" anchor="t" anchorCtr="0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492692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Open up </a:t>
            </a:r>
            <a:r>
              <a:rPr lang="en-US" dirty="0" err="1"/>
              <a:t>pgAdmin</a:t>
            </a:r>
            <a:r>
              <a:rPr lang="en-US" dirty="0"/>
              <a:t> 4 on the VM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E55441-FB42-4C34-B5D6-1F6C2C1CF87C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6514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E55441-FB42-4C34-B5D6-1F6C2C1CF87C}" type="slidenum">
              <a:rPr lang="en-US" smtClean="0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03905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Pull up </a:t>
            </a:r>
            <a:r>
              <a:rPr lang="en-US" dirty="0" err="1"/>
              <a:t>achilles</a:t>
            </a:r>
            <a:r>
              <a:rPr lang="en-US" dirty="0"/>
              <a:t> on the VM to explore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E55441-FB42-4C34-B5D6-1F6C2C1CF87C}" type="slidenum">
              <a:rPr lang="en-US" smtClean="0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94573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E55441-FB42-4C34-B5D6-1F6C2C1CF87C}" type="slidenum">
              <a:rPr lang="en-US" smtClean="0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83534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 this slide for advanced questions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E55441-FB42-4C34-B5D6-1F6C2C1CF87C}" type="slidenum">
              <a:rPr lang="en-US" smtClean="0"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3692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746500" y="6577013"/>
            <a:ext cx="2711450" cy="20335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E954E4-B819-934E-9D6C-AA5D1565BD59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90017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lIns="91410" tIns="91410" rIns="91410" bIns="91410" anchor="t" anchorCtr="0">
            <a:noAutofit/>
          </a:bodyPr>
          <a:lstStyle/>
          <a:p>
            <a:pPr>
              <a:buClr>
                <a:schemeClr val="dk1"/>
              </a:buClr>
              <a:buSzPct val="25000"/>
            </a:pPr>
            <a:endParaRPr dirty="0"/>
          </a:p>
        </p:txBody>
      </p:sp>
      <p:sp>
        <p:nvSpPr>
          <p:cNvPr id="270" name="Shape 270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5665985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E55441-FB42-4C34-B5D6-1F6C2C1CF87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3878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CCA093-4890-4B46-98EB-711D340FBB2C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4308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E55441-FB42-4C34-B5D6-1F6C2C1CF87C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9173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is a good idea to create the dimensional tables (PROVIDER, LOCATION, CARE_SITE) at the same time as PERSON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E55441-FB42-4C34-B5D6-1F6C2C1CF87C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6720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lIns="91410" tIns="91410" rIns="91410" bIns="91410" anchor="t" anchorCtr="0">
            <a:noAutofit/>
          </a:bodyPr>
          <a:lstStyle/>
          <a:p>
            <a:pPr>
              <a:buClr>
                <a:schemeClr val="dk1"/>
              </a:buClr>
              <a:buSzPct val="25000"/>
            </a:pPr>
            <a:endParaRPr dirty="0"/>
          </a:p>
        </p:txBody>
      </p:sp>
      <p:sp>
        <p:nvSpPr>
          <p:cNvPr id="270" name="Shape 270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8509107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62200" y="2130425"/>
            <a:ext cx="6096000" cy="175577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62200" y="4038600"/>
            <a:ext cx="60960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rgbClr val="15315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027" name="Picture 3" descr="C:\Users\pryan4\Downloads\want-impact-public-health-help-shape-journey-ahead\OHDSI logo with text - vertical - color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8600" y="1875375"/>
            <a:ext cx="2682875" cy="3230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0" y="6400800"/>
            <a:ext cx="9144000" cy="76200"/>
          </a:xfrm>
          <a:prstGeom prst="rect">
            <a:avLst/>
          </a:prstGeom>
          <a:gradFill>
            <a:gsLst>
              <a:gs pos="44000">
                <a:srgbClr val="20425A"/>
              </a:gs>
              <a:gs pos="100000">
                <a:srgbClr val="FCCB10"/>
              </a:gs>
              <a:gs pos="55000">
                <a:srgbClr val="EB662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3355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Rectangle 8"/>
          <p:cNvSpPr/>
          <p:nvPr/>
        </p:nvSpPr>
        <p:spPr>
          <a:xfrm>
            <a:off x="0" y="6400800"/>
            <a:ext cx="9144000" cy="76200"/>
          </a:xfrm>
          <a:prstGeom prst="rect">
            <a:avLst/>
          </a:prstGeom>
          <a:gradFill>
            <a:gsLst>
              <a:gs pos="44000">
                <a:srgbClr val="20425A"/>
              </a:gs>
              <a:gs pos="100000">
                <a:srgbClr val="FCCB10"/>
              </a:gs>
              <a:gs pos="55000">
                <a:srgbClr val="EB662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C:\Users\pryan4\Downloads\want-impact-public-health-help-shape-journey-ahead\OHDSI logo only - colored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201" y="-38160"/>
            <a:ext cx="1326583" cy="1257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20425A"/>
                </a:solidFill>
              </a:defRPr>
            </a:lvl1pPr>
          </a:lstStyle>
          <a:p>
            <a:fld id="{444583ED-F364-40B3-B25B-483B5033DF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819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Rectangle 9"/>
          <p:cNvSpPr/>
          <p:nvPr/>
        </p:nvSpPr>
        <p:spPr>
          <a:xfrm>
            <a:off x="0" y="6400800"/>
            <a:ext cx="9144000" cy="76200"/>
          </a:xfrm>
          <a:prstGeom prst="rect">
            <a:avLst/>
          </a:prstGeom>
          <a:gradFill>
            <a:gsLst>
              <a:gs pos="44000">
                <a:srgbClr val="20425A"/>
              </a:gs>
              <a:gs pos="100000">
                <a:srgbClr val="FCCB10"/>
              </a:gs>
              <a:gs pos="55000">
                <a:srgbClr val="EB662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2" descr="C:\Users\pryan4\Downloads\want-impact-public-health-help-shape-journey-ahead\OHDSI logo only - colored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201" y="-38160"/>
            <a:ext cx="1326583" cy="1257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20425A"/>
                </a:solidFill>
              </a:defRPr>
            </a:lvl1pPr>
          </a:lstStyle>
          <a:p>
            <a:fld id="{444583ED-F364-40B3-B25B-483B5033DF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437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Rectangle 11"/>
          <p:cNvSpPr/>
          <p:nvPr/>
        </p:nvSpPr>
        <p:spPr>
          <a:xfrm>
            <a:off x="0" y="6400800"/>
            <a:ext cx="9144000" cy="76200"/>
          </a:xfrm>
          <a:prstGeom prst="rect">
            <a:avLst/>
          </a:prstGeom>
          <a:gradFill>
            <a:gsLst>
              <a:gs pos="44000">
                <a:srgbClr val="20425A"/>
              </a:gs>
              <a:gs pos="100000">
                <a:srgbClr val="FCCB10"/>
              </a:gs>
              <a:gs pos="55000">
                <a:srgbClr val="EB662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2" descr="C:\Users\pryan4\Downloads\want-impact-public-health-help-shape-journey-ahead\OHDSI logo only - colored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201" y="-38160"/>
            <a:ext cx="1326583" cy="1257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20425A"/>
                </a:solidFill>
              </a:defRPr>
            </a:lvl1pPr>
          </a:lstStyle>
          <a:p>
            <a:fld id="{444583ED-F364-40B3-B25B-483B5033DF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4915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Rectangle 7"/>
          <p:cNvSpPr/>
          <p:nvPr/>
        </p:nvSpPr>
        <p:spPr>
          <a:xfrm>
            <a:off x="0" y="6400800"/>
            <a:ext cx="9144000" cy="76200"/>
          </a:xfrm>
          <a:prstGeom prst="rect">
            <a:avLst/>
          </a:prstGeom>
          <a:gradFill>
            <a:gsLst>
              <a:gs pos="44000">
                <a:srgbClr val="20425A"/>
              </a:gs>
              <a:gs pos="100000">
                <a:srgbClr val="FCCB10"/>
              </a:gs>
              <a:gs pos="55000">
                <a:srgbClr val="EB662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2" descr="C:\Users\pryan4\Downloads\want-impact-public-health-help-shape-journey-ahead\OHDSI logo only - colored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201" y="-38160"/>
            <a:ext cx="1326583" cy="1257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20425A"/>
                </a:solidFill>
              </a:defRPr>
            </a:lvl1pPr>
          </a:lstStyle>
          <a:p>
            <a:fld id="{444583ED-F364-40B3-B25B-483B5033DF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601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9144000" cy="76200"/>
          </a:xfrm>
          <a:prstGeom prst="rect">
            <a:avLst/>
          </a:prstGeom>
          <a:gradFill>
            <a:gsLst>
              <a:gs pos="44000">
                <a:srgbClr val="20425A"/>
              </a:gs>
              <a:gs pos="100000">
                <a:srgbClr val="FCCB10"/>
              </a:gs>
              <a:gs pos="55000">
                <a:srgbClr val="EB662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2" descr="C:\Users\pryan4\Downloads\want-impact-public-health-help-shape-journey-ahead\OHDSI logo only - colored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201" y="-38160"/>
            <a:ext cx="1326583" cy="1257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20425A"/>
                </a:solidFill>
              </a:defRPr>
            </a:lvl1pPr>
          </a:lstStyle>
          <a:p>
            <a:fld id="{444583ED-F364-40B3-B25B-483B5033DF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11413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and Text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622300" y="6318250"/>
            <a:ext cx="5727700" cy="365125"/>
          </a:xfrm>
          <a:prstGeom prst="rect">
            <a:avLst/>
          </a:prstGeom>
        </p:spPr>
        <p:txBody>
          <a:bodyPr/>
          <a:lstStyle/>
          <a:p>
            <a:endParaRPr lang="en-IN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57200" y="1088136"/>
            <a:ext cx="8229600" cy="4996750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>
            <a:lvl1pPr indent="-210312" algn="l" defTabSz="41029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def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/>
                <a:ea typeface="+mn-ea"/>
                <a:cs typeface="Arial"/>
              </a:defRPr>
            </a:lvl1pPr>
            <a:lvl2pPr indent="-210312" algn="l" defTabSz="41029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def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/>
                <a:ea typeface="+mn-ea"/>
                <a:cs typeface="Arial"/>
              </a:defRPr>
            </a:lvl2pPr>
            <a:lvl3pPr indent="-210312" algn="l" defTabSz="41029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def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/>
                <a:ea typeface="+mn-ea"/>
                <a:cs typeface="Arial"/>
              </a:defRPr>
            </a:lvl3pPr>
            <a:lvl4pPr indent="-210312" algn="l" defTabSz="41029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def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/>
                <a:ea typeface="+mn-ea"/>
                <a:cs typeface="Arial"/>
              </a:defRPr>
            </a:lvl4pPr>
            <a:lvl5pPr indent="-210312" algn="l" defTabSz="41029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defRPr kumimoji="0" lang="en-IN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/>
                <a:ea typeface="+mn-ea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6092782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152400"/>
            <a:ext cx="75438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19200"/>
            <a:ext cx="8229600" cy="4906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02766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4" r:id="rId5"/>
    <p:sldLayoutId id="2147483655" r:id="rId6"/>
    <p:sldLayoutId id="2147483656" r:id="rId7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000" kern="1200">
          <a:solidFill>
            <a:srgbClr val="20425A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rgbClr val="20425A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rgbClr val="20425A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rgbClr val="20425A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20425A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20425A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71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0.png"/><Relationship Id="rId4" Type="http://schemas.openxmlformats.org/officeDocument/2006/relationships/image" Target="../media/image71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1.png"/><Relationship Id="rId4" Type="http://schemas.openxmlformats.org/officeDocument/2006/relationships/image" Target="../media/image71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hyperlink" Target="https://ohdsi.github.io/ETL-Synthea/Condition_occurrence.html" TargetMode="External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2.png"/><Relationship Id="rId4" Type="http://schemas.openxmlformats.org/officeDocument/2006/relationships/image" Target="../media/image54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HDSI/Tutorial-ETL" TargetMode="External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4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3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7" Type="http://schemas.openxmlformats.org/officeDocument/2006/relationships/image" Target="../media/image9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54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5.png"/><Relationship Id="rId5" Type="http://schemas.openxmlformats.org/officeDocument/2006/relationships/image" Target="../media/image101.png"/><Relationship Id="rId4" Type="http://schemas.openxmlformats.org/officeDocument/2006/relationships/image" Target="../media/image5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4.png"/><Relationship Id="rId4" Type="http://schemas.openxmlformats.org/officeDocument/2006/relationships/hyperlink" Target="https://github.com/OHDSI/Tutorial-ETL" TargetMode="Externa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localhost/achilles/#/Synthea/dashboard" TargetMode="External"/><Relationship Id="rId5" Type="http://schemas.openxmlformats.org/officeDocument/2006/relationships/hyperlink" Target="https://ohdsi.github.io/ETL-Synthea/Observation_period.html" TargetMode="External"/><Relationship Id="rId4" Type="http://schemas.openxmlformats.org/officeDocument/2006/relationships/image" Target="../media/image53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OHDSI/Tutorial-ETL" TargetMode="External"/><Relationship Id="rId5" Type="http://schemas.openxmlformats.org/officeDocument/2006/relationships/image" Target="../media/image102.png"/><Relationship Id="rId4" Type="http://schemas.openxmlformats.org/officeDocument/2006/relationships/image" Target="../media/image53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OHDSI/Tutorial-ETL" TargetMode="External"/><Relationship Id="rId5" Type="http://schemas.openxmlformats.org/officeDocument/2006/relationships/image" Target="../media/image102.png"/><Relationship Id="rId4" Type="http://schemas.openxmlformats.org/officeDocument/2006/relationships/image" Target="../media/image53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HDSI/ETL-HealthVerityBuilder" TargetMode="External"/><Relationship Id="rId2" Type="http://schemas.openxmlformats.org/officeDocument/2006/relationships/hyperlink" Target="https://github.com/OHDSI/ETL-Synthea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hyperlink" Target="https://github.com/OHDSI/ETL-lambdabuilder" TargetMode="External"/><Relationship Id="rId4" Type="http://schemas.openxmlformats.org/officeDocument/2006/relationships/hyperlink" Target="https://github.com/OHDSI/ETL-CDMBuilder" TargetMode="Externa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png"/><Relationship Id="rId5" Type="http://schemas.openxmlformats.org/officeDocument/2006/relationships/image" Target="../media/image24.png"/><Relationship Id="rId4" Type="http://schemas.microsoft.com/office/2007/relationships/hdphoto" Target="../media/hdphoto4.wdp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OHDSI/Tutorial-ETL/blob/master/materials/Achilles/achillesRun.R" TargetMode="External"/><Relationship Id="rId5" Type="http://schemas.openxmlformats.org/officeDocument/2006/relationships/hyperlink" Target="https://github.com/OHDSI/Achilles" TargetMode="External"/><Relationship Id="rId4" Type="http://schemas.microsoft.com/office/2007/relationships/hdphoto" Target="../media/hdphoto4.wdp"/></Relationships>
</file>

<file path=ppt/slides/_rels/slide11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6.png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08.png"/><Relationship Id="rId7" Type="http://schemas.microsoft.com/office/2007/relationships/hdphoto" Target="../media/hdphoto2.wdp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hyperlink" Target="https://commons.wikimedia.org/wiki/File:Tulliana_bug.png" TargetMode="Externa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jpe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hyperlink" Target="http://pusheen.com/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.png"/><Relationship Id="rId5" Type="http://schemas.openxmlformats.org/officeDocument/2006/relationships/image" Target="../media/image113.jpeg"/><Relationship Id="rId4" Type="http://schemas.openxmlformats.org/officeDocument/2006/relationships/image" Target="../media/image112.pn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microsoft.com/office/2007/relationships/hdphoto" Target="../media/hdphoto2.wdp"/><Relationship Id="rId5" Type="http://schemas.openxmlformats.org/officeDocument/2006/relationships/image" Target="../media/image25.png"/><Relationship Id="rId10" Type="http://schemas.openxmlformats.org/officeDocument/2006/relationships/image" Target="../media/image29.png"/><Relationship Id="rId4" Type="http://schemas.openxmlformats.org/officeDocument/2006/relationships/image" Target="../media/image24.png"/><Relationship Id="rId9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7" Type="http://schemas.openxmlformats.org/officeDocument/2006/relationships/image" Target="../media/image37.png"/><Relationship Id="rId2" Type="http://schemas.openxmlformats.org/officeDocument/2006/relationships/hyperlink" Target="https://www.endometriosis-uk.org/laurens-story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ynthetichealth/synthea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synthetichealth/synthea/wiki/CSV-File-Data-Dictionary#medications" TargetMode="External"/><Relationship Id="rId3" Type="http://schemas.openxmlformats.org/officeDocument/2006/relationships/hyperlink" Target="https://github.com/synthetichealth/synthea/wiki/CSV-File-Data-Dictionary#careplans" TargetMode="External"/><Relationship Id="rId7" Type="http://schemas.openxmlformats.org/officeDocument/2006/relationships/hyperlink" Target="https://github.com/synthetichealth/synthea/wiki/CSV-File-Data-Dictionary#immunizations" TargetMode="External"/><Relationship Id="rId12" Type="http://schemas.openxmlformats.org/officeDocument/2006/relationships/hyperlink" Target="https://github.com/synthetichealth/synthea/wiki/CSV-File-Data-Dictionary#procedures" TargetMode="External"/><Relationship Id="rId2" Type="http://schemas.openxmlformats.org/officeDocument/2006/relationships/hyperlink" Target="https://github.com/synthetichealth/synthea/wiki/CSV-File-Data-Dictionary#allergies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synthetichealth/synthea/wiki/CSV-File-Data-Dictionary#imaging-studies" TargetMode="External"/><Relationship Id="rId11" Type="http://schemas.openxmlformats.org/officeDocument/2006/relationships/hyperlink" Target="https://github.com/synthetichealth/synthea/wiki/CSV-File-Data-Dictionary#patients" TargetMode="External"/><Relationship Id="rId5" Type="http://schemas.openxmlformats.org/officeDocument/2006/relationships/hyperlink" Target="https://github.com/synthetichealth/synthea/wiki/CSV-File-Data-Dictionary#encounters" TargetMode="External"/><Relationship Id="rId10" Type="http://schemas.openxmlformats.org/officeDocument/2006/relationships/hyperlink" Target="https://github.com/synthetichealth/synthea/wiki/CSV-File-Data-Dictionary#organizations" TargetMode="External"/><Relationship Id="rId4" Type="http://schemas.openxmlformats.org/officeDocument/2006/relationships/hyperlink" Target="https://github.com/synthetichealth/synthea/wiki/CSV-File-Data-Dictionary#conditions" TargetMode="External"/><Relationship Id="rId9" Type="http://schemas.openxmlformats.org/officeDocument/2006/relationships/hyperlink" Target="https://github.com/synthetichealth/synthea/wiki/CSV-File-Data-Dictionary#observations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github.com/OHDSI/Tutorial-ETL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gif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HDSI/Tutorial-ETL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31.gif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hyperlink" Target="http://forums.ohdsi.org/" TargetMode="External"/><Relationship Id="rId7" Type="http://schemas.openxmlformats.org/officeDocument/2006/relationships/image" Target="../media/image26.png"/><Relationship Id="rId2" Type="http://schemas.openxmlformats.org/officeDocument/2006/relationships/hyperlink" Target="https://github.com/OHDSI/CommonDataModel/wiki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OHDSI/Themis" TargetMode="External"/><Relationship Id="rId5" Type="http://schemas.openxmlformats.org/officeDocument/2006/relationships/hyperlink" Target="http://www.ohdsi.org/web/wiki/doku.php?id=resources:2018_data_network" TargetMode="External"/><Relationship Id="rId4" Type="http://schemas.openxmlformats.org/officeDocument/2006/relationships/hyperlink" Target="http://forums.ohdsi.org/c/cdm-builders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hyperlink" Target="https://ohdsi.github.io/ETL-Synthea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github.com/OHDSI/Tutorial-ETL" TargetMode="Externa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hyperlink" Target="https://github.com/OHDSI/Tutorial-ETL/tree/master/materials/Querie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gi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hyperlink" Target="https://github.com/OHDSI/Tutorial-ETL/tree/master/materials/Querie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gif"/></Relationships>
</file>

<file path=ppt/slides/_rels/slide6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://athena.ohdsi.org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microsoft.com/office/2007/relationships/hdphoto" Target="../media/hdphoto1.wdp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hyperlink" Target="https://github.com/OHDSI/Usagi" TargetMode="Externa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27.png"/></Relationships>
</file>

<file path=ppt/slides/_rels/slide6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6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5.png"/></Relationships>
</file>

<file path=ppt/slides/_rels/slide6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6.png"/></Relationships>
</file>

<file path=ppt/slides/_rels/slide6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7.png"/></Relationships>
</file>

<file path=ppt/slides/_rels/slide7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7.png"/></Relationships>
</file>

<file path=ppt/slides/_rels/slide7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7.png"/></Relationships>
</file>

<file path=ppt/slides/_rels/slide7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8.png"/></Relationships>
</file>

<file path=ppt/slides/_rels/slide7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svg"/><Relationship Id="rId4" Type="http://schemas.openxmlformats.org/officeDocument/2006/relationships/image" Target="../media/image69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github.com/OHDSI/Tutorial-ETL/blob/master/materials/Usagi/DUTCH_ICPC_CONDITION_CODES_TO_MAP.xlsx" TargetMode="Externa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://www.ohdsi.org/web/wiki/doku.php?id=documentation:software:usagi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gif"/><Relationship Id="rId5" Type="http://schemas.openxmlformats.org/officeDocument/2006/relationships/image" Target="../media/image60.jpeg"/><Relationship Id="rId4" Type="http://schemas.microsoft.com/office/2007/relationships/hdphoto" Target="../media/hdphoto1.wdp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://ohdsi.org/" TargetMode="Externa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71.png"/><Relationship Id="rId7" Type="http://schemas.openxmlformats.org/officeDocument/2006/relationships/image" Target="../media/image76.png"/><Relationship Id="rId12" Type="http://schemas.openxmlformats.org/officeDocument/2006/relationships/comments" Target="../comments/comment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3.png"/><Relationship Id="rId11" Type="http://schemas.openxmlformats.org/officeDocument/2006/relationships/image" Target="../media/image79.png"/><Relationship Id="rId5" Type="http://schemas.openxmlformats.org/officeDocument/2006/relationships/image" Target="../media/image75.png"/><Relationship Id="rId10" Type="http://schemas.openxmlformats.org/officeDocument/2006/relationships/image" Target="../media/image78.png"/><Relationship Id="rId4" Type="http://schemas.openxmlformats.org/officeDocument/2006/relationships/image" Target="../media/image52.png"/><Relationship Id="rId9" Type="http://schemas.openxmlformats.org/officeDocument/2006/relationships/image" Target="../media/image77.pn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1.png"/><Relationship Id="rId5" Type="http://schemas.openxmlformats.org/officeDocument/2006/relationships/image" Target="../media/image31.gif"/><Relationship Id="rId4" Type="http://schemas.openxmlformats.org/officeDocument/2006/relationships/image" Target="../media/image54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0.png"/><Relationship Id="rId4" Type="http://schemas.openxmlformats.org/officeDocument/2006/relationships/hyperlink" Target="https://ohdsi.github.io/ETL-Synthea/Person.html" TargetMode="Externa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7" Type="http://schemas.openxmlformats.org/officeDocument/2006/relationships/image" Target="../media/image84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github.com/OHDSI/Tutorial-ETL" TargetMode="Externa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5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7" Type="http://schemas.openxmlformats.org/officeDocument/2006/relationships/image" Target="../media/image84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1.png"/><Relationship Id="rId5" Type="http://schemas.openxmlformats.org/officeDocument/2006/relationships/image" Target="../media/image85.png"/><Relationship Id="rId4" Type="http://schemas.openxmlformats.org/officeDocument/2006/relationships/image" Target="../media/image7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1.png"/><Relationship Id="rId4" Type="http://schemas.openxmlformats.org/officeDocument/2006/relationships/image" Target="../media/image85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1.png"/><Relationship Id="rId4" Type="http://schemas.openxmlformats.org/officeDocument/2006/relationships/image" Target="../media/image71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7" Type="http://schemas.openxmlformats.org/officeDocument/2006/relationships/image" Target="../media/image84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2.png"/><Relationship Id="rId5" Type="http://schemas.openxmlformats.org/officeDocument/2006/relationships/image" Target="../media/image85.png"/><Relationship Id="rId4" Type="http://schemas.openxmlformats.org/officeDocument/2006/relationships/image" Target="../media/image71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2.png"/><Relationship Id="rId5" Type="http://schemas.openxmlformats.org/officeDocument/2006/relationships/image" Target="../media/image85.png"/><Relationship Id="rId4" Type="http://schemas.openxmlformats.org/officeDocument/2006/relationships/image" Target="../media/image71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7" Type="http://schemas.openxmlformats.org/officeDocument/2006/relationships/image" Target="../media/image84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3.png"/><Relationship Id="rId5" Type="http://schemas.openxmlformats.org/officeDocument/2006/relationships/image" Target="../media/image85.png"/><Relationship Id="rId4" Type="http://schemas.openxmlformats.org/officeDocument/2006/relationships/image" Target="../media/image71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7" Type="http://schemas.openxmlformats.org/officeDocument/2006/relationships/image" Target="../media/image84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comments" Target="../comments/comment3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4.png"/><Relationship Id="rId5" Type="http://schemas.openxmlformats.org/officeDocument/2006/relationships/image" Target="../media/image85.png"/><Relationship Id="rId4" Type="http://schemas.openxmlformats.org/officeDocument/2006/relationships/image" Target="../media/image71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7.png"/><Relationship Id="rId5" Type="http://schemas.openxmlformats.org/officeDocument/2006/relationships/hyperlink" Target="https://github.com/OHDSI/Tutorial-ETL" TargetMode="External"/><Relationship Id="rId4" Type="http://schemas.openxmlformats.org/officeDocument/2006/relationships/image" Target="../media/image7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EC442-C1E2-4DAE-A87E-82243E5A93A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OMOP Common Data Model Extract, Transform &amp; Load Tutorial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F76F70-E2C9-4CD8-A7AB-544D87A081F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Clair Blacketer</a:t>
            </a:r>
          </a:p>
          <a:p>
            <a:r>
              <a:rPr lang="en-US" dirty="0"/>
              <a:t>Mui van Zandt</a:t>
            </a:r>
          </a:p>
          <a:p>
            <a:r>
              <a:rPr lang="en-US" dirty="0"/>
              <a:t>Erica A. Voss</a:t>
            </a:r>
          </a:p>
        </p:txBody>
      </p:sp>
    </p:spTree>
    <p:extLst>
      <p:ext uri="{BB962C8B-B14F-4D97-AF65-F5344CB8AC3E}">
        <p14:creationId xmlns:p14="http://schemas.microsoft.com/office/powerpoint/2010/main" val="34686127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3654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05833" y="1786392"/>
            <a:ext cx="2914210" cy="25480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Solution: Data Standardization Enables Systematic Research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4294967295"/>
          </p:nvPr>
        </p:nvSpPr>
        <p:spPr>
          <a:xfrm>
            <a:off x="1510748" y="5466575"/>
            <a:ext cx="7404652" cy="927100"/>
          </a:xfrm>
          <a:prstGeom prst="rect">
            <a:avLst/>
          </a:prstGeom>
        </p:spPr>
        <p:txBody>
          <a:bodyPr numCol="2">
            <a:noAutofit/>
          </a:bodyPr>
          <a:lstStyle/>
          <a:p>
            <a:pPr marL="308980" indent="-316531">
              <a:buClr>
                <a:srgbClr val="23A3FF"/>
              </a:buClr>
              <a:buNone/>
            </a:pPr>
            <a:r>
              <a:rPr lang="de-DE" dirty="0"/>
              <a:t>OHDSI Tools</a:t>
            </a:r>
            <a:r>
              <a:rPr lang="en-US" dirty="0"/>
              <a:t>	OMOP CDM</a:t>
            </a:r>
          </a:p>
        </p:txBody>
      </p:sp>
      <p:grpSp>
        <p:nvGrpSpPr>
          <p:cNvPr id="2" name="Group 27"/>
          <p:cNvGrpSpPr/>
          <p:nvPr/>
        </p:nvGrpSpPr>
        <p:grpSpPr>
          <a:xfrm>
            <a:off x="5469396" y="1970551"/>
            <a:ext cx="3027456" cy="2162568"/>
            <a:chOff x="5127838" y="1849014"/>
            <a:chExt cx="3279745" cy="2342783"/>
          </a:xfrm>
        </p:grpSpPr>
        <p:sp>
          <p:nvSpPr>
            <p:cNvPr id="13" name="TextBox 12"/>
            <p:cNvSpPr txBox="1"/>
            <p:nvPr/>
          </p:nvSpPr>
          <p:spPr>
            <a:xfrm>
              <a:off x="5371538" y="2249065"/>
              <a:ext cx="3036045" cy="2847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8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North America Southeast Asia         China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371537" y="3024512"/>
              <a:ext cx="2981694" cy="2847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8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Europe        UK             Japan          India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127838" y="3907066"/>
              <a:ext cx="3279744" cy="2847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8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So Africa     Switzerland       Italy         Israel</a:t>
              </a:r>
            </a:p>
          </p:txBody>
        </p:sp>
        <p:pic>
          <p:nvPicPr>
            <p:cNvPr id="1560578" name="Picture 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377141" y="2624461"/>
              <a:ext cx="495300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60579" name="Picture 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436533" y="3494555"/>
              <a:ext cx="495300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60580" name="Picture 4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837647" y="1849014"/>
              <a:ext cx="495300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60581" name="Picture 5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685430" y="1849014"/>
              <a:ext cx="495300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60582" name="Picture 6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371537" y="1849014"/>
              <a:ext cx="495300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60583" name="Picture 7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146985" y="2624461"/>
              <a:ext cx="495300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60584" name="Picture 8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035052" y="2624461"/>
              <a:ext cx="495300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60585" name="Picture 9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857931" y="2624461"/>
              <a:ext cx="495300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60586" name="Picture 10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297706" y="3494555"/>
              <a:ext cx="495300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60588" name="Picture 1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094444" y="3494555"/>
              <a:ext cx="495300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60589" name="Picture 1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863535" y="3494555"/>
              <a:ext cx="495300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1" name="Line Callout 1 20"/>
          <p:cNvSpPr/>
          <p:nvPr/>
        </p:nvSpPr>
        <p:spPr>
          <a:xfrm>
            <a:off x="2529880" y="1479219"/>
            <a:ext cx="1032319" cy="269934"/>
          </a:xfrm>
          <a:prstGeom prst="borderCallout1">
            <a:avLst>
              <a:gd name="adj1" fmla="val 113556"/>
              <a:gd name="adj2" fmla="val 26744"/>
              <a:gd name="adj3" fmla="val 200421"/>
              <a:gd name="adj4" fmla="val 46249"/>
            </a:avLst>
          </a:prstGeom>
          <a:solidFill>
            <a:schemeClr val="bg1"/>
          </a:solidFill>
          <a:ln>
            <a:solidFill>
              <a:schemeClr val="accent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77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Mortality</a:t>
            </a:r>
          </a:p>
        </p:txBody>
      </p:sp>
      <p:sp>
        <p:nvSpPr>
          <p:cNvPr id="25" name="Line Callout 1 24"/>
          <p:cNvSpPr/>
          <p:nvPr/>
        </p:nvSpPr>
        <p:spPr>
          <a:xfrm>
            <a:off x="970021" y="1516456"/>
            <a:ext cx="1177135" cy="269935"/>
          </a:xfrm>
          <a:prstGeom prst="borderCallout1">
            <a:avLst>
              <a:gd name="adj1" fmla="val 113556"/>
              <a:gd name="adj2" fmla="val 26744"/>
              <a:gd name="adj3" fmla="val 172831"/>
              <a:gd name="adj4" fmla="val 16128"/>
            </a:avLst>
          </a:prstGeom>
          <a:solidFill>
            <a:schemeClr val="bg1"/>
          </a:solidFill>
          <a:ln>
            <a:solidFill>
              <a:schemeClr val="accent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77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Adherence</a:t>
            </a:r>
          </a:p>
        </p:txBody>
      </p:sp>
      <p:sp>
        <p:nvSpPr>
          <p:cNvPr id="26" name="Line Callout 1 25"/>
          <p:cNvSpPr/>
          <p:nvPr/>
        </p:nvSpPr>
        <p:spPr>
          <a:xfrm>
            <a:off x="3562200" y="4334402"/>
            <a:ext cx="1001289" cy="513316"/>
          </a:xfrm>
          <a:prstGeom prst="borderCallout1">
            <a:avLst>
              <a:gd name="adj1" fmla="val -12187"/>
              <a:gd name="adj2" fmla="val 11868"/>
              <a:gd name="adj3" fmla="val -34653"/>
              <a:gd name="adj4" fmla="val 4365"/>
            </a:avLst>
          </a:prstGeom>
          <a:solidFill>
            <a:schemeClr val="bg1"/>
          </a:solidFill>
          <a:ln>
            <a:solidFill>
              <a:schemeClr val="accent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77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Safety Signals</a:t>
            </a:r>
          </a:p>
        </p:txBody>
      </p:sp>
      <p:sp>
        <p:nvSpPr>
          <p:cNvPr id="27" name="Line Callout 1 26"/>
          <p:cNvSpPr/>
          <p:nvPr/>
        </p:nvSpPr>
        <p:spPr>
          <a:xfrm>
            <a:off x="3874587" y="1418726"/>
            <a:ext cx="1886207" cy="269935"/>
          </a:xfrm>
          <a:prstGeom prst="borderCallout1">
            <a:avLst>
              <a:gd name="adj1" fmla="val 108958"/>
              <a:gd name="adj2" fmla="val 56455"/>
              <a:gd name="adj3" fmla="val 246405"/>
              <a:gd name="adj4" fmla="val 42795"/>
            </a:avLst>
          </a:prstGeom>
          <a:solidFill>
            <a:schemeClr val="bg1"/>
          </a:solidFill>
          <a:ln>
            <a:solidFill>
              <a:schemeClr val="accent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77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Source of Business</a:t>
            </a:r>
          </a:p>
        </p:txBody>
      </p:sp>
      <p:sp>
        <p:nvSpPr>
          <p:cNvPr id="68" name="Line Callout 1 67"/>
          <p:cNvSpPr/>
          <p:nvPr/>
        </p:nvSpPr>
        <p:spPr>
          <a:xfrm>
            <a:off x="7157492" y="4334402"/>
            <a:ext cx="1339359" cy="513316"/>
          </a:xfrm>
          <a:prstGeom prst="borderCallout1">
            <a:avLst>
              <a:gd name="adj1" fmla="val -12187"/>
              <a:gd name="adj2" fmla="val 11868"/>
              <a:gd name="adj3" fmla="val -34653"/>
              <a:gd name="adj4" fmla="val 4365"/>
            </a:avLst>
          </a:prstGeom>
          <a:solidFill>
            <a:schemeClr val="bg1"/>
          </a:solidFill>
          <a:ln>
            <a:solidFill>
              <a:schemeClr val="accent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77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Standardized data</a:t>
            </a:r>
          </a:p>
        </p:txBody>
      </p:sp>
      <p:pic>
        <p:nvPicPr>
          <p:cNvPr id="1562626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19989" y="1970554"/>
            <a:ext cx="1320347" cy="13407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2789" y="3344957"/>
            <a:ext cx="1381072" cy="1034471"/>
          </a:xfrm>
          <a:prstGeom prst="rect">
            <a:avLst/>
          </a:prstGeom>
        </p:spPr>
      </p:pic>
      <p:sp>
        <p:nvSpPr>
          <p:cNvPr id="29" name="Slide Number Placeholder 2">
            <a:extLst>
              <a:ext uri="{FF2B5EF4-FFF2-40B4-BE49-F238E27FC236}">
                <a16:creationId xmlns:a16="http://schemas.microsoft.com/office/drawing/2014/main" id="{BBE69D18-AE73-48C8-85CE-19A1B77D1213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010400" y="6492875"/>
            <a:ext cx="2133599" cy="365125"/>
          </a:xfrm>
        </p:spPr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 b="0" i="0" u="none" strike="noStrike" cap="none" smtClean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425A"/>
                </a:buClr>
                <a:buSzPct val="25000"/>
                <a:buFont typeface="Calibri"/>
                <a:buNone/>
              </a:pPr>
              <a:t>10</a:t>
            </a:fld>
            <a:endParaRPr lang="en-US" b="0" i="0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19832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3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21" grpId="0" animBg="1"/>
      <p:bldP spid="25" grpId="0" animBg="1"/>
      <p:bldP spid="26" grpId="0" animBg="1"/>
      <p:bldP spid="27" grpId="0" animBg="1"/>
      <p:bldP spid="68" grpId="0" animBg="1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40B98-EFEC-400F-B9CA-4FB2AF9EB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52400"/>
            <a:ext cx="4858966" cy="838200"/>
          </a:xfrm>
        </p:spPr>
        <p:txBody>
          <a:bodyPr/>
          <a:lstStyle/>
          <a:p>
            <a:r>
              <a:rPr lang="en-US" dirty="0"/>
              <a:t>ETL Implementation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F17CEE-118D-4310-9272-888A0B2E1E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100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BAF756-8910-421B-89C8-C9248343B6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1227" y="313738"/>
            <a:ext cx="2028825" cy="600075"/>
          </a:xfrm>
          <a:prstGeom prst="rect">
            <a:avLst/>
          </a:prstGeom>
        </p:spPr>
      </p:pic>
      <p:pic>
        <p:nvPicPr>
          <p:cNvPr id="14" name="Picture 13" descr="Image result for pusheen transparent background">
            <a:extLst>
              <a:ext uri="{FF2B5EF4-FFF2-40B4-BE49-F238E27FC236}">
                <a16:creationId xmlns:a16="http://schemas.microsoft.com/office/drawing/2014/main" id="{E95F895A-8BE2-4EDA-892C-0AF48CB9B6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58686"/>
            <a:ext cx="1110180" cy="1110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3E8098DC-F16E-48F5-A654-1289D55DA015}"/>
              </a:ext>
            </a:extLst>
          </p:cNvPr>
          <p:cNvSpPr txBox="1">
            <a:spLocks/>
          </p:cNvSpPr>
          <p:nvPr/>
        </p:nvSpPr>
        <p:spPr>
          <a:xfrm>
            <a:off x="567256" y="1409700"/>
            <a:ext cx="3686175" cy="47529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 startAt="3"/>
            </a:pPr>
            <a:r>
              <a:rPr lang="en-US" b="0" dirty="0"/>
              <a:t>Expand the server list and right-click on </a:t>
            </a:r>
            <a:r>
              <a:rPr lang="en-US" b="0" dirty="0" err="1">
                <a:highlight>
                  <a:srgbClr val="FFFF00"/>
                </a:highlight>
              </a:rPr>
              <a:t>PostgreSql</a:t>
            </a:r>
            <a:r>
              <a:rPr lang="en-US" b="0" dirty="0">
                <a:highlight>
                  <a:srgbClr val="FFFF00"/>
                </a:highlight>
              </a:rPr>
              <a:t> 10 </a:t>
            </a:r>
            <a:r>
              <a:rPr lang="en-US" b="0" dirty="0"/>
              <a:t>and choose </a:t>
            </a:r>
            <a:r>
              <a:rPr lang="en-US" b="0" dirty="0">
                <a:highlight>
                  <a:srgbClr val="FFFF00"/>
                </a:highlight>
              </a:rPr>
              <a:t>Connect Server </a:t>
            </a:r>
            <a:r>
              <a:rPr lang="en-US" b="0" dirty="0"/>
              <a:t>from the drop-down menu</a:t>
            </a:r>
          </a:p>
          <a:p>
            <a:pPr marL="457200" indent="-457200">
              <a:buFont typeface="+mj-lt"/>
              <a:buAutoNum type="arabicPeriod" startAt="3"/>
            </a:pPr>
            <a:endParaRPr lang="en-US" sz="2800" b="0" dirty="0"/>
          </a:p>
          <a:p>
            <a:pPr marL="457200" indent="-457200">
              <a:buFont typeface="+mj-lt"/>
              <a:buAutoNum type="arabicPeriod" startAt="4"/>
            </a:pPr>
            <a:r>
              <a:rPr lang="en-US" b="0" dirty="0"/>
              <a:t>When it asks for a password, type in </a:t>
            </a:r>
            <a:r>
              <a:rPr lang="en-US" b="0" dirty="0" err="1">
                <a:highlight>
                  <a:srgbClr val="FFFF00"/>
                </a:highlight>
              </a:rPr>
              <a:t>ohdsi</a:t>
            </a:r>
            <a:endParaRPr lang="en-US" b="0" dirty="0">
              <a:highlight>
                <a:srgbClr val="FFFF00"/>
              </a:highlight>
            </a:endParaRPr>
          </a:p>
          <a:p>
            <a:endParaRPr lang="en-US" b="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3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FE8CF8-D4F8-4D7C-8791-BA180AD6DEC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80964" b="71552"/>
          <a:stretch/>
        </p:blipFill>
        <p:spPr>
          <a:xfrm>
            <a:off x="4786118" y="1162475"/>
            <a:ext cx="3073934" cy="2583984"/>
          </a:xfrm>
          <a:prstGeom prst="rect">
            <a:avLst/>
          </a:prstGeom>
          <a:ln>
            <a:solidFill>
              <a:srgbClr val="20425A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5E2D616-14FD-4356-A360-ADAC209DC73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8958" r="30729" b="60741"/>
          <a:stretch/>
        </p:blipFill>
        <p:spPr>
          <a:xfrm>
            <a:off x="4167706" y="3827531"/>
            <a:ext cx="4540091" cy="2487078"/>
          </a:xfrm>
          <a:prstGeom prst="rect">
            <a:avLst/>
          </a:prstGeom>
          <a:ln>
            <a:solidFill>
              <a:srgbClr val="20425A"/>
            </a:solidFill>
          </a:ln>
        </p:spPr>
      </p:pic>
    </p:spTree>
    <p:extLst>
      <p:ext uri="{BB962C8B-B14F-4D97-AF65-F5344CB8AC3E}">
        <p14:creationId xmlns:p14="http://schemas.microsoft.com/office/powerpoint/2010/main" val="270973174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40B98-EFEC-400F-B9CA-4FB2AF9EB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52400"/>
            <a:ext cx="4858966" cy="838200"/>
          </a:xfrm>
        </p:spPr>
        <p:txBody>
          <a:bodyPr/>
          <a:lstStyle/>
          <a:p>
            <a:r>
              <a:rPr lang="en-US" dirty="0"/>
              <a:t>ETL Implementation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F17CEE-118D-4310-9272-888A0B2E1E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101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BAF756-8910-421B-89C8-C9248343B6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1227" y="313738"/>
            <a:ext cx="2028825" cy="600075"/>
          </a:xfrm>
          <a:prstGeom prst="rect">
            <a:avLst/>
          </a:prstGeom>
        </p:spPr>
      </p:pic>
      <p:pic>
        <p:nvPicPr>
          <p:cNvPr id="14" name="Picture 13" descr="Image result for pusheen transparent background">
            <a:extLst>
              <a:ext uri="{FF2B5EF4-FFF2-40B4-BE49-F238E27FC236}">
                <a16:creationId xmlns:a16="http://schemas.microsoft.com/office/drawing/2014/main" id="{E95F895A-8BE2-4EDA-892C-0AF48CB9B6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58686"/>
            <a:ext cx="1110180" cy="1110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3E8098DC-F16E-48F5-A654-1289D55DA015}"/>
              </a:ext>
            </a:extLst>
          </p:cNvPr>
          <p:cNvSpPr txBox="1">
            <a:spLocks/>
          </p:cNvSpPr>
          <p:nvPr/>
        </p:nvSpPr>
        <p:spPr>
          <a:xfrm>
            <a:off x="567256" y="1409700"/>
            <a:ext cx="3686175" cy="47529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 startAt="5"/>
            </a:pPr>
            <a:r>
              <a:rPr lang="en-US" b="0" dirty="0"/>
              <a:t>Expand:</a:t>
            </a:r>
          </a:p>
          <a:p>
            <a:pPr marL="914400" lvl="1" indent="-457200">
              <a:buFont typeface="+mj-lt"/>
              <a:buAutoNum type="alphaLcPeriod"/>
            </a:pPr>
            <a:r>
              <a:rPr lang="en-US" b="0" dirty="0"/>
              <a:t>Databases </a:t>
            </a:r>
          </a:p>
          <a:p>
            <a:pPr marL="914400" lvl="1" indent="-457200">
              <a:buFont typeface="+mj-lt"/>
              <a:buAutoNum type="alphaLcPeriod"/>
            </a:pPr>
            <a:r>
              <a:rPr lang="en-US" b="0" dirty="0"/>
              <a:t>ETL</a:t>
            </a:r>
          </a:p>
          <a:p>
            <a:pPr marL="914400" lvl="1" indent="-457200">
              <a:buFont typeface="+mj-lt"/>
              <a:buAutoNum type="alphaLcPeriod"/>
            </a:pPr>
            <a:r>
              <a:rPr lang="en-US" b="0" dirty="0"/>
              <a:t>Schemas</a:t>
            </a:r>
          </a:p>
          <a:p>
            <a:pPr marL="457200" indent="-457200">
              <a:buFont typeface="+mj-lt"/>
              <a:buAutoNum type="arabicPeriod" startAt="5"/>
            </a:pPr>
            <a:endParaRPr lang="en-US" b="0" dirty="0">
              <a:highlight>
                <a:srgbClr val="FFFF00"/>
              </a:highlight>
            </a:endParaRPr>
          </a:p>
          <a:p>
            <a:pPr marL="457200" indent="-457200">
              <a:buFont typeface="+mj-lt"/>
              <a:buAutoNum type="arabicPeriod" startAt="5"/>
            </a:pPr>
            <a:r>
              <a:rPr lang="en-US" b="0" dirty="0"/>
              <a:t>Right click on </a:t>
            </a:r>
            <a:r>
              <a:rPr lang="en-US" b="0" dirty="0" err="1">
                <a:highlight>
                  <a:srgbClr val="FFFF00"/>
                </a:highlight>
              </a:rPr>
              <a:t>cdm_lauren</a:t>
            </a:r>
            <a:r>
              <a:rPr lang="en-US" b="0" dirty="0">
                <a:highlight>
                  <a:srgbClr val="FFFF00"/>
                </a:highlight>
              </a:rPr>
              <a:t> </a:t>
            </a:r>
            <a:r>
              <a:rPr lang="en-US" b="0" dirty="0"/>
              <a:t>and choose </a:t>
            </a:r>
            <a:r>
              <a:rPr lang="en-US" b="0" dirty="0">
                <a:highlight>
                  <a:srgbClr val="FFFF00"/>
                </a:highlight>
              </a:rPr>
              <a:t>Query Tool </a:t>
            </a:r>
            <a:r>
              <a:rPr lang="en-US" b="0" dirty="0"/>
              <a:t>from the drop-down menu</a:t>
            </a:r>
          </a:p>
          <a:p>
            <a:endParaRPr lang="en-US" b="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3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397144-AA56-47ED-949B-029745C0B80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76283" b="38889"/>
          <a:stretch/>
        </p:blipFill>
        <p:spPr>
          <a:xfrm>
            <a:off x="4571999" y="1206325"/>
            <a:ext cx="3495675" cy="5066593"/>
          </a:xfrm>
          <a:prstGeom prst="rect">
            <a:avLst/>
          </a:prstGeom>
          <a:ln>
            <a:solidFill>
              <a:srgbClr val="20425A"/>
            </a:solidFill>
          </a:ln>
        </p:spPr>
      </p:pic>
    </p:spTree>
    <p:extLst>
      <p:ext uri="{BB962C8B-B14F-4D97-AF65-F5344CB8AC3E}">
        <p14:creationId xmlns:p14="http://schemas.microsoft.com/office/powerpoint/2010/main" val="391657697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40B98-EFEC-400F-B9CA-4FB2AF9EB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52400"/>
            <a:ext cx="4858966" cy="838200"/>
          </a:xfrm>
        </p:spPr>
        <p:txBody>
          <a:bodyPr/>
          <a:lstStyle/>
          <a:p>
            <a:r>
              <a:rPr lang="en-US" dirty="0"/>
              <a:t>ETL Implementation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F17CEE-118D-4310-9272-888A0B2E1E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102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BAF756-8910-421B-89C8-C9248343B6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1227" y="313738"/>
            <a:ext cx="2028825" cy="600075"/>
          </a:xfrm>
          <a:prstGeom prst="rect">
            <a:avLst/>
          </a:prstGeom>
        </p:spPr>
      </p:pic>
      <p:pic>
        <p:nvPicPr>
          <p:cNvPr id="14" name="Picture 13" descr="Image result for pusheen transparent background">
            <a:extLst>
              <a:ext uri="{FF2B5EF4-FFF2-40B4-BE49-F238E27FC236}">
                <a16:creationId xmlns:a16="http://schemas.microsoft.com/office/drawing/2014/main" id="{E95F895A-8BE2-4EDA-892C-0AF48CB9B6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58686"/>
            <a:ext cx="1110180" cy="1110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3E8098DC-F16E-48F5-A654-1289D55DA015}"/>
              </a:ext>
            </a:extLst>
          </p:cNvPr>
          <p:cNvSpPr txBox="1">
            <a:spLocks/>
          </p:cNvSpPr>
          <p:nvPr/>
        </p:nvSpPr>
        <p:spPr>
          <a:xfrm>
            <a:off x="567256" y="1495425"/>
            <a:ext cx="8176694" cy="46672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 startAt="7"/>
            </a:pPr>
            <a:r>
              <a:rPr lang="en-US" b="0" dirty="0"/>
              <a:t>Paste the </a:t>
            </a:r>
            <a:r>
              <a:rPr lang="en-US" b="0" dirty="0" err="1"/>
              <a:t>sql</a:t>
            </a:r>
            <a:r>
              <a:rPr lang="en-US" b="0" dirty="0"/>
              <a:t> code to create the PERSON table into the query window and press F5 or </a:t>
            </a:r>
          </a:p>
          <a:p>
            <a:endParaRPr lang="en-US" b="0" dirty="0"/>
          </a:p>
          <a:p>
            <a:r>
              <a:rPr lang="en-US" dirty="0"/>
              <a:t>NOTE: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The ‘truncate’ statement at the beginning deletes anything that is in the table already without deleting the table itself (helpful if you make a mistake)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b="0" dirty="0"/>
          </a:p>
          <a:p>
            <a:r>
              <a:rPr lang="en-US" b="0" dirty="0"/>
              <a:t>How would you check that your PERSON table was created?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+mj-lt"/>
              <a:buAutoNum type="arabicPeriod" startAt="7"/>
            </a:pPr>
            <a:endParaRPr lang="en-US" sz="2800" b="0" dirty="0"/>
          </a:p>
          <a:p>
            <a:endParaRPr lang="en-US" b="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3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17E18D-1AC4-4B5B-9C3D-F32577375B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3850" y="1862137"/>
            <a:ext cx="704850" cy="44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43184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40B98-EFEC-400F-B9CA-4FB2AF9EB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52400"/>
            <a:ext cx="4858966" cy="838200"/>
          </a:xfrm>
        </p:spPr>
        <p:txBody>
          <a:bodyPr/>
          <a:lstStyle/>
          <a:p>
            <a:r>
              <a:rPr lang="en-US" dirty="0"/>
              <a:t>ETL Implementation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9889A3-E309-4493-9A69-654D2600933D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F17CEE-118D-4310-9272-888A0B2E1E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103</a:t>
            </a:fld>
            <a:endParaRPr lang="en-US"/>
          </a:p>
        </p:txBody>
      </p:sp>
      <p:pic>
        <p:nvPicPr>
          <p:cNvPr id="14" name="Picture 13" descr="Image result for pusheen transparent background">
            <a:extLst>
              <a:ext uri="{FF2B5EF4-FFF2-40B4-BE49-F238E27FC236}">
                <a16:creationId xmlns:a16="http://schemas.microsoft.com/office/drawing/2014/main" id="{E95F895A-8BE2-4EDA-892C-0AF48CB9B6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58686"/>
            <a:ext cx="1110180" cy="1110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1BDB717-9DF8-465B-9FED-4B8DCFE59CD0}"/>
              </a:ext>
            </a:extLst>
          </p:cNvPr>
          <p:cNvSpPr txBox="1">
            <a:spLocks/>
          </p:cNvSpPr>
          <p:nvPr/>
        </p:nvSpPr>
        <p:spPr>
          <a:xfrm>
            <a:off x="457200" y="1086034"/>
            <a:ext cx="8229600" cy="9556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/>
              <a:t>First, let’s review the logic we decided on for how the CONDITION_OCCURRENCE table should be created.</a:t>
            </a:r>
          </a:p>
          <a:p>
            <a:endParaRPr lang="en-US" b="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3000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75C67DE1-08FA-47DE-8543-4F787F31E938}"/>
              </a:ext>
            </a:extLst>
          </p:cNvPr>
          <p:cNvSpPr txBox="1">
            <a:spLocks/>
          </p:cNvSpPr>
          <p:nvPr/>
        </p:nvSpPr>
        <p:spPr>
          <a:xfrm>
            <a:off x="124656" y="2667624"/>
            <a:ext cx="3750079" cy="123028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/>
              <a:t>Navigate in your browser to: </a:t>
            </a:r>
            <a:r>
              <a:rPr lang="en-US" b="0" dirty="0">
                <a:hlinkClick r:id="rId3"/>
              </a:rPr>
              <a:t>https://ohdsi.github.io/ETL-Synthea/Condition_occurrence.html</a:t>
            </a:r>
            <a:r>
              <a:rPr lang="en-US" b="0" dirty="0"/>
              <a:t> 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30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55F425E-10E2-40E5-B139-EC2FA9C003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0966" y="321653"/>
            <a:ext cx="2028825" cy="5810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8B2518C-285F-46DB-8D12-36C397291D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52083" y="1930026"/>
            <a:ext cx="5083673" cy="4384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84070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40B98-EFEC-400F-B9CA-4FB2AF9EB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52400"/>
            <a:ext cx="4858966" cy="838200"/>
          </a:xfrm>
        </p:spPr>
        <p:txBody>
          <a:bodyPr/>
          <a:lstStyle/>
          <a:p>
            <a:r>
              <a:rPr lang="en-US" dirty="0"/>
              <a:t>ETL Implementation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9889A3-E309-4493-9A69-654D2600933D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F17CEE-118D-4310-9272-888A0B2E1E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104</a:t>
            </a:fld>
            <a:endParaRPr lang="en-US"/>
          </a:p>
        </p:txBody>
      </p:sp>
      <p:pic>
        <p:nvPicPr>
          <p:cNvPr id="14" name="Picture 13" descr="Image result for pusheen transparent background">
            <a:extLst>
              <a:ext uri="{FF2B5EF4-FFF2-40B4-BE49-F238E27FC236}">
                <a16:creationId xmlns:a16="http://schemas.microsoft.com/office/drawing/2014/main" id="{E95F895A-8BE2-4EDA-892C-0AF48CB9B6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58686"/>
            <a:ext cx="1110180" cy="1110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1BDB717-9DF8-465B-9FED-4B8DCFE59CD0}"/>
              </a:ext>
            </a:extLst>
          </p:cNvPr>
          <p:cNvSpPr txBox="1">
            <a:spLocks/>
          </p:cNvSpPr>
          <p:nvPr/>
        </p:nvSpPr>
        <p:spPr>
          <a:xfrm>
            <a:off x="457200" y="1086034"/>
            <a:ext cx="8229600" cy="9556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/>
              <a:t>First, let’s review the logic we decided on for how the CONDITION_OCCURRENCE table should be created.</a:t>
            </a:r>
          </a:p>
          <a:p>
            <a:endParaRPr lang="en-US" b="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30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55F425E-10E2-40E5-B139-EC2FA9C003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0966" y="321653"/>
            <a:ext cx="2028825" cy="5810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E5CFADA-D4E9-4096-944B-1891835755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9725" y="2041709"/>
            <a:ext cx="7077075" cy="1066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6A7EF9B-654A-4AD1-9D49-AEFC93A1ED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9250" y="3138856"/>
            <a:ext cx="7067550" cy="14382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5C7545C-7F69-47EA-B8AC-9BDD81FF3D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9725" y="4696009"/>
            <a:ext cx="7124700" cy="1381125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C4B4D638-B124-4448-BC6B-7E8AD4BFC5DD}"/>
              </a:ext>
            </a:extLst>
          </p:cNvPr>
          <p:cNvSpPr txBox="1">
            <a:spLocks/>
          </p:cNvSpPr>
          <p:nvPr/>
        </p:nvSpPr>
        <p:spPr>
          <a:xfrm>
            <a:off x="190501" y="2368084"/>
            <a:ext cx="1533524" cy="3900954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/>
              <a:t>Person: </a:t>
            </a:r>
          </a:p>
          <a:p>
            <a:endParaRPr lang="en-US" b="0" dirty="0"/>
          </a:p>
          <a:p>
            <a:endParaRPr lang="en-US" sz="1800" b="0" dirty="0"/>
          </a:p>
          <a:p>
            <a:r>
              <a:rPr lang="en-US" b="0" dirty="0"/>
              <a:t>Condition Concept:</a:t>
            </a:r>
          </a:p>
          <a:p>
            <a:endParaRPr lang="en-US" dirty="0"/>
          </a:p>
          <a:p>
            <a:endParaRPr lang="en-US" sz="1800" dirty="0"/>
          </a:p>
          <a:p>
            <a:r>
              <a:rPr lang="en-US" b="0" dirty="0"/>
              <a:t>Condition Source Concept:</a:t>
            </a:r>
            <a:r>
              <a:rPr lang="en-US" dirty="0"/>
              <a:t> </a:t>
            </a:r>
          </a:p>
          <a:p>
            <a:endParaRPr lang="en-US" dirty="0"/>
          </a:p>
          <a:p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86289154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40B98-EFEC-400F-B9CA-4FB2AF9EB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52400"/>
            <a:ext cx="4858966" cy="838200"/>
          </a:xfrm>
        </p:spPr>
        <p:txBody>
          <a:bodyPr/>
          <a:lstStyle/>
          <a:p>
            <a:r>
              <a:rPr lang="en-US" dirty="0"/>
              <a:t>ETL Implementation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9889A3-E309-4493-9A69-654D2600933D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F17CEE-118D-4310-9272-888A0B2E1E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105</a:t>
            </a:fld>
            <a:endParaRPr lang="en-US"/>
          </a:p>
        </p:txBody>
      </p:sp>
      <p:pic>
        <p:nvPicPr>
          <p:cNvPr id="14" name="Picture 13" descr="Image result for pusheen transparent background">
            <a:extLst>
              <a:ext uri="{FF2B5EF4-FFF2-40B4-BE49-F238E27FC236}">
                <a16:creationId xmlns:a16="http://schemas.microsoft.com/office/drawing/2014/main" id="{E95F895A-8BE2-4EDA-892C-0AF48CB9B6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58686"/>
            <a:ext cx="1110180" cy="1110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1BDB717-9DF8-465B-9FED-4B8DCFE59CD0}"/>
              </a:ext>
            </a:extLst>
          </p:cNvPr>
          <p:cNvSpPr txBox="1">
            <a:spLocks/>
          </p:cNvSpPr>
          <p:nvPr/>
        </p:nvSpPr>
        <p:spPr>
          <a:xfrm>
            <a:off x="326490" y="1132544"/>
            <a:ext cx="8512710" cy="449729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/>
              <a:t>How should the CONDITION_OCCURRENCE logic be implemented in SQL? </a:t>
            </a:r>
          </a:p>
          <a:p>
            <a:endParaRPr lang="en-US" b="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3000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5A297DF-E4E4-46E0-B771-AFFE491BF6F2}"/>
              </a:ext>
            </a:extLst>
          </p:cNvPr>
          <p:cNvSpPr txBox="1">
            <a:spLocks/>
          </p:cNvSpPr>
          <p:nvPr/>
        </p:nvSpPr>
        <p:spPr>
          <a:xfrm>
            <a:off x="1053030" y="1629897"/>
            <a:ext cx="7386120" cy="2963296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0" dirty="0"/>
              <a:t>To open the query while we review:</a:t>
            </a:r>
          </a:p>
          <a:p>
            <a:pPr lvl="1"/>
            <a:r>
              <a:rPr lang="en-US" sz="2400" b="0" dirty="0">
                <a:hlinkClick r:id="rId3"/>
              </a:rPr>
              <a:t>https://github.com/OHDSI/Tutorial-ETL</a:t>
            </a:r>
            <a:endParaRPr lang="en-US" sz="2400" b="0" dirty="0"/>
          </a:p>
          <a:p>
            <a:pPr lvl="1"/>
            <a:r>
              <a:rPr lang="en-US" sz="2400" b="0" dirty="0"/>
              <a:t>Materials </a:t>
            </a:r>
            <a:r>
              <a:rPr lang="en-US" sz="2400" b="0" dirty="0">
                <a:sym typeface="Wingdings" panose="05000000000000000000" pitchFamily="2" charset="2"/>
              </a:rPr>
              <a:t> </a:t>
            </a:r>
            <a:r>
              <a:rPr lang="en-US" sz="2400" b="0" dirty="0"/>
              <a:t>Implementation</a:t>
            </a:r>
            <a:r>
              <a:rPr lang="en-US" sz="2400" b="0" dirty="0">
                <a:sym typeface="Wingdings" panose="05000000000000000000" pitchFamily="2" charset="2"/>
              </a:rPr>
              <a:t> </a:t>
            </a:r>
            <a:r>
              <a:rPr lang="en-US" sz="2400" b="0" dirty="0" err="1"/>
              <a:t>Insert_Condition_Occurrence_Lauren.sql</a:t>
            </a:r>
            <a:endParaRPr lang="en-US" sz="2400" b="0" dirty="0"/>
          </a:p>
          <a:p>
            <a:pPr marL="0" lvl="1"/>
            <a:endParaRPr lang="en-US" sz="2400" b="0" dirty="0"/>
          </a:p>
          <a:p>
            <a:pPr marL="0" lvl="1"/>
            <a:r>
              <a:rPr lang="en-US" sz="2400" b="0" dirty="0"/>
              <a:t>You can either view it directly in </a:t>
            </a:r>
            <a:r>
              <a:rPr lang="en-US" sz="2400" b="0" dirty="0" err="1"/>
              <a:t>github</a:t>
            </a:r>
            <a:r>
              <a:rPr lang="en-US" sz="2400" b="0" dirty="0"/>
              <a:t> or download it and open it in pgAdmin4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F90BDE7-5B42-4F4B-BFE7-9B200164F3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0966" y="321653"/>
            <a:ext cx="2028825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909437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40B98-EFEC-400F-B9CA-4FB2AF9EB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52400"/>
            <a:ext cx="4858966" cy="838200"/>
          </a:xfrm>
        </p:spPr>
        <p:txBody>
          <a:bodyPr/>
          <a:lstStyle/>
          <a:p>
            <a:r>
              <a:rPr lang="en-US" dirty="0"/>
              <a:t>ETL Implementation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9889A3-E309-4493-9A69-654D2600933D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F17CEE-118D-4310-9272-888A0B2E1E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106</a:t>
            </a:fld>
            <a:endParaRPr lang="en-US"/>
          </a:p>
        </p:txBody>
      </p:sp>
      <p:pic>
        <p:nvPicPr>
          <p:cNvPr id="14" name="Picture 13" descr="Image result for pusheen transparent background">
            <a:extLst>
              <a:ext uri="{FF2B5EF4-FFF2-40B4-BE49-F238E27FC236}">
                <a16:creationId xmlns:a16="http://schemas.microsoft.com/office/drawing/2014/main" id="{E95F895A-8BE2-4EDA-892C-0AF48CB9B6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58686"/>
            <a:ext cx="1110180" cy="1110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F90BDE7-5B42-4F4B-BFE7-9B200164F3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0966" y="321653"/>
            <a:ext cx="2028825" cy="5810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9F88FA8-FCC8-4BCA-A6FA-79192A9B8D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4437" y="826746"/>
            <a:ext cx="3427968" cy="4242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EEFA205-D931-47D0-B1B9-E7DD23D164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4437" y="1269390"/>
            <a:ext cx="6439094" cy="5512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69299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40B98-EFEC-400F-B9CA-4FB2AF9EB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52400"/>
            <a:ext cx="4858966" cy="838200"/>
          </a:xfrm>
        </p:spPr>
        <p:txBody>
          <a:bodyPr/>
          <a:lstStyle/>
          <a:p>
            <a:r>
              <a:rPr lang="en-US" dirty="0"/>
              <a:t>ETL Implementation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9889A3-E309-4493-9A69-654D2600933D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F17CEE-118D-4310-9272-888A0B2E1E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107</a:t>
            </a:fld>
            <a:endParaRPr lang="en-US"/>
          </a:p>
        </p:txBody>
      </p:sp>
      <p:pic>
        <p:nvPicPr>
          <p:cNvPr id="14" name="Picture 13" descr="Image result for pusheen transparent background">
            <a:extLst>
              <a:ext uri="{FF2B5EF4-FFF2-40B4-BE49-F238E27FC236}">
                <a16:creationId xmlns:a16="http://schemas.microsoft.com/office/drawing/2014/main" id="{E95F895A-8BE2-4EDA-892C-0AF48CB9B6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58686"/>
            <a:ext cx="1110180" cy="1110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1BDB717-9DF8-465B-9FED-4B8DCFE59CD0}"/>
              </a:ext>
            </a:extLst>
          </p:cNvPr>
          <p:cNvSpPr txBox="1">
            <a:spLocks/>
          </p:cNvSpPr>
          <p:nvPr/>
        </p:nvSpPr>
        <p:spPr>
          <a:xfrm>
            <a:off x="326490" y="1132544"/>
            <a:ext cx="8512710" cy="449729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/>
              <a:t>How should the CONDITION_OCCURRENCE logic be implemented in SQL? </a:t>
            </a:r>
          </a:p>
          <a:p>
            <a:endParaRPr lang="en-US" b="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30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F90BDE7-5B42-4F4B-BFE7-9B200164F3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0966" y="321653"/>
            <a:ext cx="2028825" cy="5810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E5C2EB8-0F54-4F8C-9E46-CDF8D6BEA3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162" y="1599979"/>
            <a:ext cx="7115175" cy="1371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7D9B586-1A17-42FF-8314-0490268A44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8162" y="3146986"/>
            <a:ext cx="7829550" cy="1781175"/>
          </a:xfrm>
          <a:prstGeom prst="rect">
            <a:avLst/>
          </a:prstGeom>
        </p:spPr>
      </p:pic>
      <p:sp>
        <p:nvSpPr>
          <p:cNvPr id="11" name="Frame 10">
            <a:extLst>
              <a:ext uri="{FF2B5EF4-FFF2-40B4-BE49-F238E27FC236}">
                <a16:creationId xmlns:a16="http://schemas.microsoft.com/office/drawing/2014/main" id="{2E424380-22C1-4363-B283-599BAE77B6E2}"/>
              </a:ext>
            </a:extLst>
          </p:cNvPr>
          <p:cNvSpPr/>
          <p:nvPr/>
        </p:nvSpPr>
        <p:spPr>
          <a:xfrm>
            <a:off x="1599186" y="1948984"/>
            <a:ext cx="1445571" cy="279118"/>
          </a:xfrm>
          <a:prstGeom prst="frame">
            <a:avLst>
              <a:gd name="adj1" fmla="val 12192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Frame 11">
            <a:extLst>
              <a:ext uri="{FF2B5EF4-FFF2-40B4-BE49-F238E27FC236}">
                <a16:creationId xmlns:a16="http://schemas.microsoft.com/office/drawing/2014/main" id="{8B1A184A-3C45-4558-8189-24BB6A69FA70}"/>
              </a:ext>
            </a:extLst>
          </p:cNvPr>
          <p:cNvSpPr/>
          <p:nvPr/>
        </p:nvSpPr>
        <p:spPr>
          <a:xfrm>
            <a:off x="1018161" y="4391025"/>
            <a:ext cx="3896739" cy="537136"/>
          </a:xfrm>
          <a:prstGeom prst="frame">
            <a:avLst>
              <a:gd name="adj1" fmla="val 12192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5DC3C4A-1ACB-495B-B523-5132E3449F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3000" y="2702206"/>
            <a:ext cx="7077075" cy="1066800"/>
          </a:xfrm>
          <a:prstGeom prst="rect">
            <a:avLst/>
          </a:prstGeom>
          <a:ln w="28575">
            <a:solidFill>
              <a:srgbClr val="20425A"/>
            </a:solidFill>
          </a:ln>
        </p:spPr>
      </p:pic>
    </p:spTree>
    <p:extLst>
      <p:ext uri="{BB962C8B-B14F-4D97-AF65-F5344CB8AC3E}">
        <p14:creationId xmlns:p14="http://schemas.microsoft.com/office/powerpoint/2010/main" val="201996162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40B98-EFEC-400F-B9CA-4FB2AF9EB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52400"/>
            <a:ext cx="4858966" cy="838200"/>
          </a:xfrm>
        </p:spPr>
        <p:txBody>
          <a:bodyPr/>
          <a:lstStyle/>
          <a:p>
            <a:r>
              <a:rPr lang="en-US" dirty="0"/>
              <a:t>ETL Implementation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9889A3-E309-4493-9A69-654D2600933D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F17CEE-118D-4310-9272-888A0B2E1E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108</a:t>
            </a:fld>
            <a:endParaRPr lang="en-US"/>
          </a:p>
        </p:txBody>
      </p:sp>
      <p:pic>
        <p:nvPicPr>
          <p:cNvPr id="14" name="Picture 13" descr="Image result for pusheen transparent background">
            <a:extLst>
              <a:ext uri="{FF2B5EF4-FFF2-40B4-BE49-F238E27FC236}">
                <a16:creationId xmlns:a16="http://schemas.microsoft.com/office/drawing/2014/main" id="{E95F895A-8BE2-4EDA-892C-0AF48CB9B6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58686"/>
            <a:ext cx="1110180" cy="1110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1BDB717-9DF8-465B-9FED-4B8DCFE59CD0}"/>
              </a:ext>
            </a:extLst>
          </p:cNvPr>
          <p:cNvSpPr txBox="1">
            <a:spLocks/>
          </p:cNvSpPr>
          <p:nvPr/>
        </p:nvSpPr>
        <p:spPr>
          <a:xfrm>
            <a:off x="326490" y="1132544"/>
            <a:ext cx="8512710" cy="449729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/>
              <a:t>How should the CONDITION_OCCURRENCE logic be implemented in SQL? </a:t>
            </a:r>
          </a:p>
          <a:p>
            <a:endParaRPr lang="en-US" b="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30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F90BDE7-5B42-4F4B-BFE7-9B200164F3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0966" y="321653"/>
            <a:ext cx="2028825" cy="5810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E5C2EB8-0F54-4F8C-9E46-CDF8D6BEA3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8162" y="1599979"/>
            <a:ext cx="7115175" cy="1371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7D9B586-1A17-42FF-8314-0490268A44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8162" y="3146986"/>
            <a:ext cx="7829550" cy="1781175"/>
          </a:xfrm>
          <a:prstGeom prst="rect">
            <a:avLst/>
          </a:prstGeom>
        </p:spPr>
      </p:pic>
      <p:sp>
        <p:nvSpPr>
          <p:cNvPr id="11" name="Frame 10">
            <a:extLst>
              <a:ext uri="{FF2B5EF4-FFF2-40B4-BE49-F238E27FC236}">
                <a16:creationId xmlns:a16="http://schemas.microsoft.com/office/drawing/2014/main" id="{2E424380-22C1-4363-B283-599BAE77B6E2}"/>
              </a:ext>
            </a:extLst>
          </p:cNvPr>
          <p:cNvSpPr/>
          <p:nvPr/>
        </p:nvSpPr>
        <p:spPr>
          <a:xfrm>
            <a:off x="1627761" y="2093969"/>
            <a:ext cx="4734939" cy="920830"/>
          </a:xfrm>
          <a:prstGeom prst="frame">
            <a:avLst>
              <a:gd name="adj1" fmla="val 4951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Frame 11">
            <a:extLst>
              <a:ext uri="{FF2B5EF4-FFF2-40B4-BE49-F238E27FC236}">
                <a16:creationId xmlns:a16="http://schemas.microsoft.com/office/drawing/2014/main" id="{8B1A184A-3C45-4558-8189-24BB6A69FA70}"/>
              </a:ext>
            </a:extLst>
          </p:cNvPr>
          <p:cNvSpPr/>
          <p:nvPr/>
        </p:nvSpPr>
        <p:spPr>
          <a:xfrm>
            <a:off x="961011" y="3240221"/>
            <a:ext cx="5830314" cy="1341304"/>
          </a:xfrm>
          <a:prstGeom prst="frame">
            <a:avLst>
              <a:gd name="adj1" fmla="val 4235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479015C5-F2D5-4660-92D6-BF0B247F542E}"/>
              </a:ext>
            </a:extLst>
          </p:cNvPr>
          <p:cNvSpPr txBox="1">
            <a:spLocks/>
          </p:cNvSpPr>
          <p:nvPr/>
        </p:nvSpPr>
        <p:spPr>
          <a:xfrm>
            <a:off x="6512719" y="2066825"/>
            <a:ext cx="733425" cy="7134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dirty="0"/>
              <a:t>??</a:t>
            </a:r>
            <a:r>
              <a:rPr lang="en-US" b="0" dirty="0"/>
              <a:t> </a:t>
            </a:r>
          </a:p>
          <a:p>
            <a:endParaRPr lang="en-US" b="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30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A264DF6-A716-465D-93A8-6694501979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9070" y="4662431"/>
            <a:ext cx="7067550" cy="1438275"/>
          </a:xfrm>
          <a:prstGeom prst="rect">
            <a:avLst/>
          </a:prstGeom>
          <a:ln w="28575">
            <a:solidFill>
              <a:srgbClr val="20425A"/>
            </a:solidFill>
          </a:ln>
        </p:spPr>
      </p:pic>
    </p:spTree>
    <p:extLst>
      <p:ext uri="{BB962C8B-B14F-4D97-AF65-F5344CB8AC3E}">
        <p14:creationId xmlns:p14="http://schemas.microsoft.com/office/powerpoint/2010/main" val="384461567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937DD90-655D-4986-BB0A-32846A5284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699356"/>
            <a:ext cx="8420100" cy="26955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0F40B98-EFEC-400F-B9CA-4FB2AF9EB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52400"/>
            <a:ext cx="4858966" cy="838200"/>
          </a:xfrm>
        </p:spPr>
        <p:txBody>
          <a:bodyPr/>
          <a:lstStyle/>
          <a:p>
            <a:r>
              <a:rPr lang="en-US" dirty="0"/>
              <a:t>ETL Implementation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9889A3-E309-4493-9A69-654D2600933D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F17CEE-118D-4310-9272-888A0B2E1E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109</a:t>
            </a:fld>
            <a:endParaRPr lang="en-US"/>
          </a:p>
        </p:txBody>
      </p:sp>
      <p:pic>
        <p:nvPicPr>
          <p:cNvPr id="14" name="Picture 13" descr="Image result for pusheen transparent background">
            <a:extLst>
              <a:ext uri="{FF2B5EF4-FFF2-40B4-BE49-F238E27FC236}">
                <a16:creationId xmlns:a16="http://schemas.microsoft.com/office/drawing/2014/main" id="{E95F895A-8BE2-4EDA-892C-0AF48CB9B6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58686"/>
            <a:ext cx="1110180" cy="1110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1BDB717-9DF8-465B-9FED-4B8DCFE59CD0}"/>
              </a:ext>
            </a:extLst>
          </p:cNvPr>
          <p:cNvSpPr txBox="1">
            <a:spLocks/>
          </p:cNvSpPr>
          <p:nvPr/>
        </p:nvSpPr>
        <p:spPr>
          <a:xfrm>
            <a:off x="326490" y="1132544"/>
            <a:ext cx="8512710" cy="449729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/>
              <a:t>How should the CONDITION_OCCURRENCE logic be implemented in SQL? </a:t>
            </a:r>
          </a:p>
          <a:p>
            <a:endParaRPr lang="en-US" b="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30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F90BDE7-5B42-4F4B-BFE7-9B200164F3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0966" y="321653"/>
            <a:ext cx="2028825" cy="581025"/>
          </a:xfrm>
          <a:prstGeom prst="rect">
            <a:avLst/>
          </a:prstGeom>
        </p:spPr>
      </p:pic>
      <p:sp>
        <p:nvSpPr>
          <p:cNvPr id="12" name="Frame 11">
            <a:extLst>
              <a:ext uri="{FF2B5EF4-FFF2-40B4-BE49-F238E27FC236}">
                <a16:creationId xmlns:a16="http://schemas.microsoft.com/office/drawing/2014/main" id="{8B1A184A-3C45-4558-8189-24BB6A69FA70}"/>
              </a:ext>
            </a:extLst>
          </p:cNvPr>
          <p:cNvSpPr/>
          <p:nvPr/>
        </p:nvSpPr>
        <p:spPr>
          <a:xfrm>
            <a:off x="1566321" y="2844195"/>
            <a:ext cx="7415754" cy="2013555"/>
          </a:xfrm>
          <a:prstGeom prst="frame">
            <a:avLst>
              <a:gd name="adj1" fmla="val 2904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374603-3855-4A35-ACFE-7CA94FF196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1812456"/>
            <a:ext cx="7105650" cy="61912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49DBA55-1498-4B7A-8925-A59DF0121C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52550" y="4927997"/>
            <a:ext cx="7124700" cy="1381125"/>
          </a:xfrm>
          <a:prstGeom prst="rect">
            <a:avLst/>
          </a:prstGeom>
          <a:ln w="28575">
            <a:solidFill>
              <a:srgbClr val="20425A"/>
            </a:solidFill>
          </a:ln>
        </p:spPr>
      </p:pic>
    </p:spTree>
    <p:extLst>
      <p:ext uri="{BB962C8B-B14F-4D97-AF65-F5344CB8AC3E}">
        <p14:creationId xmlns:p14="http://schemas.microsoft.com/office/powerpoint/2010/main" val="23057882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 txBox="1">
            <a:spLocks noGrp="1"/>
          </p:cNvSpPr>
          <p:nvPr>
            <p:ph type="title"/>
          </p:nvPr>
        </p:nvSpPr>
        <p:spPr>
          <a:xfrm>
            <a:off x="1143000" y="152400"/>
            <a:ext cx="7543800" cy="838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>
              <a:buSzPct val="25000"/>
            </a:pPr>
            <a:r>
              <a:rPr lang="en-US" dirty="0"/>
              <a:t>CDM Version 6 Key Domains</a:t>
            </a:r>
            <a:endParaRPr lang="en-US" sz="4000" b="0" i="0" u="none" strike="noStrike" cap="none" dirty="0">
              <a:solidFill>
                <a:srgbClr val="20425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" name="Shape 273"/>
          <p:cNvSpPr/>
          <p:nvPr/>
        </p:nvSpPr>
        <p:spPr>
          <a:xfrm>
            <a:off x="0" y="1028700"/>
            <a:ext cx="9144000" cy="5715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" name="Shape 274"/>
          <p:cNvSpPr/>
          <p:nvPr/>
        </p:nvSpPr>
        <p:spPr>
          <a:xfrm>
            <a:off x="6887601" y="2241216"/>
            <a:ext cx="2193701" cy="4538848"/>
          </a:xfrm>
          <a:prstGeom prst="rect">
            <a:avLst/>
          </a:prstGeom>
          <a:solidFill>
            <a:schemeClr val="accent6">
              <a:alpha val="24710"/>
            </a:schemeClr>
          </a:solidFill>
          <a:ln w="2540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Shape 275"/>
          <p:cNvSpPr txBox="1"/>
          <p:nvPr/>
        </p:nvSpPr>
        <p:spPr>
          <a:xfrm>
            <a:off x="7125669" y="2934724"/>
            <a:ext cx="17526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Concept</a:t>
            </a:r>
          </a:p>
        </p:txBody>
      </p:sp>
      <p:sp>
        <p:nvSpPr>
          <p:cNvPr id="276" name="Shape 276"/>
          <p:cNvSpPr txBox="1"/>
          <p:nvPr/>
        </p:nvSpPr>
        <p:spPr>
          <a:xfrm>
            <a:off x="7125669" y="4463183"/>
            <a:ext cx="17526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Concept_relationship</a:t>
            </a:r>
          </a:p>
        </p:txBody>
      </p:sp>
      <p:sp>
        <p:nvSpPr>
          <p:cNvPr id="277" name="Shape 277"/>
          <p:cNvSpPr txBox="1"/>
          <p:nvPr/>
        </p:nvSpPr>
        <p:spPr>
          <a:xfrm>
            <a:off x="7125669" y="5605508"/>
            <a:ext cx="17526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Concept_ancestor</a:t>
            </a:r>
          </a:p>
        </p:txBody>
      </p:sp>
      <p:sp>
        <p:nvSpPr>
          <p:cNvPr id="278" name="Shape 278"/>
          <p:cNvSpPr txBox="1"/>
          <p:nvPr/>
        </p:nvSpPr>
        <p:spPr>
          <a:xfrm>
            <a:off x="7125669" y="3315499"/>
            <a:ext cx="17526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Vocabulary</a:t>
            </a:r>
          </a:p>
        </p:txBody>
      </p:sp>
      <p:sp>
        <p:nvSpPr>
          <p:cNvPr id="279" name="Shape 279"/>
          <p:cNvSpPr txBox="1"/>
          <p:nvPr/>
        </p:nvSpPr>
        <p:spPr>
          <a:xfrm>
            <a:off x="7125669" y="5986283"/>
            <a:ext cx="17526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Source_to_concept_map</a:t>
            </a:r>
          </a:p>
        </p:txBody>
      </p:sp>
      <p:sp>
        <p:nvSpPr>
          <p:cNvPr id="280" name="Shape 280"/>
          <p:cNvSpPr txBox="1"/>
          <p:nvPr/>
        </p:nvSpPr>
        <p:spPr>
          <a:xfrm>
            <a:off x="7125669" y="4843958"/>
            <a:ext cx="17526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Relationship</a:t>
            </a:r>
          </a:p>
        </p:txBody>
      </p:sp>
      <p:sp>
        <p:nvSpPr>
          <p:cNvPr id="281" name="Shape 281"/>
          <p:cNvSpPr txBox="1"/>
          <p:nvPr/>
        </p:nvSpPr>
        <p:spPr>
          <a:xfrm>
            <a:off x="7125669" y="5224733"/>
            <a:ext cx="17526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Concept_synonym</a:t>
            </a:r>
          </a:p>
        </p:txBody>
      </p:sp>
      <p:sp>
        <p:nvSpPr>
          <p:cNvPr id="282" name="Shape 282"/>
          <p:cNvSpPr txBox="1"/>
          <p:nvPr/>
        </p:nvSpPr>
        <p:spPr>
          <a:xfrm>
            <a:off x="7125669" y="6367058"/>
            <a:ext cx="17526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Drug_strength</a:t>
            </a:r>
          </a:p>
        </p:txBody>
      </p:sp>
      <p:sp>
        <p:nvSpPr>
          <p:cNvPr id="284" name="Shape 284"/>
          <p:cNvSpPr txBox="1"/>
          <p:nvPr/>
        </p:nvSpPr>
        <p:spPr>
          <a:xfrm rot="5400000">
            <a:off x="7677911" y="1475914"/>
            <a:ext cx="594923" cy="2193701"/>
          </a:xfrm>
          <a:prstGeom prst="rect">
            <a:avLst/>
          </a:prstGeom>
          <a:noFill/>
          <a:ln>
            <a:noFill/>
          </a:ln>
        </p:spPr>
        <p:txBody>
          <a:bodyPr vert="vert270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6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Standardized vocabularies</a:t>
            </a:r>
          </a:p>
        </p:txBody>
      </p:sp>
      <p:sp>
        <p:nvSpPr>
          <p:cNvPr id="286" name="Shape 286"/>
          <p:cNvSpPr txBox="1"/>
          <p:nvPr/>
        </p:nvSpPr>
        <p:spPr>
          <a:xfrm>
            <a:off x="7125669" y="3696274"/>
            <a:ext cx="1752600" cy="2769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Domain</a:t>
            </a:r>
          </a:p>
        </p:txBody>
      </p:sp>
      <p:sp>
        <p:nvSpPr>
          <p:cNvPr id="287" name="Shape 287"/>
          <p:cNvSpPr txBox="1"/>
          <p:nvPr/>
        </p:nvSpPr>
        <p:spPr>
          <a:xfrm>
            <a:off x="7125669" y="4079729"/>
            <a:ext cx="1752600" cy="2769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Concept_class</a:t>
            </a:r>
          </a:p>
        </p:txBody>
      </p:sp>
      <p:sp>
        <p:nvSpPr>
          <p:cNvPr id="288" name="Shape 288"/>
          <p:cNvSpPr/>
          <p:nvPr/>
        </p:nvSpPr>
        <p:spPr>
          <a:xfrm>
            <a:off x="4206966" y="3053993"/>
            <a:ext cx="2617937" cy="2493148"/>
          </a:xfrm>
          <a:prstGeom prst="rect">
            <a:avLst/>
          </a:prstGeom>
          <a:solidFill>
            <a:schemeClr val="accent4">
              <a:alpha val="24710"/>
            </a:schemeClr>
          </a:solidFill>
          <a:ln w="2540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" name="Shape 290"/>
          <p:cNvSpPr txBox="1"/>
          <p:nvPr/>
        </p:nvSpPr>
        <p:spPr>
          <a:xfrm>
            <a:off x="4923385" y="4215093"/>
            <a:ext cx="1247100" cy="2769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Dose_era</a:t>
            </a:r>
          </a:p>
        </p:txBody>
      </p:sp>
      <p:sp>
        <p:nvSpPr>
          <p:cNvPr id="291" name="Shape 291"/>
          <p:cNvSpPr txBox="1"/>
          <p:nvPr/>
        </p:nvSpPr>
        <p:spPr>
          <a:xfrm>
            <a:off x="4924586" y="3545624"/>
            <a:ext cx="12471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Condition_era</a:t>
            </a:r>
          </a:p>
        </p:txBody>
      </p:sp>
      <p:sp>
        <p:nvSpPr>
          <p:cNvPr id="292" name="Shape 292"/>
          <p:cNvSpPr txBox="1"/>
          <p:nvPr/>
        </p:nvSpPr>
        <p:spPr>
          <a:xfrm>
            <a:off x="4924094" y="3872104"/>
            <a:ext cx="12471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Drug_era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28EE839-070D-46FF-B41E-810F24A15FA3}"/>
              </a:ext>
            </a:extLst>
          </p:cNvPr>
          <p:cNvSpPr/>
          <p:nvPr/>
        </p:nvSpPr>
        <p:spPr>
          <a:xfrm>
            <a:off x="4633733" y="4569328"/>
            <a:ext cx="1815989" cy="92267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tIns="0" rtlCol="0" anchor="t"/>
          <a:lstStyle/>
          <a:p>
            <a:pPr algn="ctr"/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Results Schema</a:t>
            </a:r>
          </a:p>
        </p:txBody>
      </p:sp>
      <p:sp>
        <p:nvSpPr>
          <p:cNvPr id="283" name="Shape 283"/>
          <p:cNvSpPr txBox="1"/>
          <p:nvPr/>
        </p:nvSpPr>
        <p:spPr>
          <a:xfrm>
            <a:off x="4855039" y="5197238"/>
            <a:ext cx="1422070" cy="209801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Cohort_definition</a:t>
            </a:r>
          </a:p>
        </p:txBody>
      </p:sp>
      <p:sp>
        <p:nvSpPr>
          <p:cNvPr id="289" name="Shape 289"/>
          <p:cNvSpPr txBox="1"/>
          <p:nvPr/>
        </p:nvSpPr>
        <p:spPr>
          <a:xfrm>
            <a:off x="4855038" y="4923467"/>
            <a:ext cx="1422069" cy="209801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Cohort</a:t>
            </a:r>
          </a:p>
        </p:txBody>
      </p:sp>
      <p:sp>
        <p:nvSpPr>
          <p:cNvPr id="294" name="Shape 294"/>
          <p:cNvSpPr txBox="1"/>
          <p:nvPr/>
        </p:nvSpPr>
        <p:spPr>
          <a:xfrm rot="5400000">
            <a:off x="5226105" y="2024194"/>
            <a:ext cx="549833" cy="2448124"/>
          </a:xfrm>
          <a:prstGeom prst="rect">
            <a:avLst/>
          </a:prstGeom>
          <a:noFill/>
          <a:ln>
            <a:noFill/>
          </a:ln>
        </p:spPr>
        <p:txBody>
          <a:bodyPr vert="vert270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6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Standardized derived elements</a:t>
            </a:r>
          </a:p>
        </p:txBody>
      </p:sp>
      <p:sp>
        <p:nvSpPr>
          <p:cNvPr id="295" name="Shape 295"/>
          <p:cNvSpPr/>
          <p:nvPr/>
        </p:nvSpPr>
        <p:spPr>
          <a:xfrm>
            <a:off x="4206966" y="1044582"/>
            <a:ext cx="2617488" cy="1943582"/>
          </a:xfrm>
          <a:prstGeom prst="rect">
            <a:avLst/>
          </a:prstGeom>
          <a:solidFill>
            <a:schemeClr val="accent2">
              <a:alpha val="24710"/>
            </a:schemeClr>
          </a:solidFill>
          <a:ln w="254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6" name="Shape 296"/>
          <p:cNvSpPr/>
          <p:nvPr/>
        </p:nvSpPr>
        <p:spPr>
          <a:xfrm>
            <a:off x="4206966" y="5637207"/>
            <a:ext cx="2617937" cy="1142858"/>
          </a:xfrm>
          <a:prstGeom prst="rect">
            <a:avLst/>
          </a:prstGeom>
          <a:solidFill>
            <a:srgbClr val="92D050">
              <a:alpha val="24710"/>
            </a:srgbClr>
          </a:solidFill>
          <a:ln w="25400" cap="flat" cmpd="sng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7" name="Shape 297"/>
          <p:cNvSpPr/>
          <p:nvPr/>
        </p:nvSpPr>
        <p:spPr>
          <a:xfrm>
            <a:off x="76200" y="1055466"/>
            <a:ext cx="4060329" cy="5724599"/>
          </a:xfrm>
          <a:prstGeom prst="rect">
            <a:avLst/>
          </a:prstGeom>
          <a:solidFill>
            <a:schemeClr val="accent1">
              <a:alpha val="24710"/>
            </a:schemeClr>
          </a:solidFill>
          <a:ln w="254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" name="Shape 298"/>
          <p:cNvSpPr txBox="1"/>
          <p:nvPr/>
        </p:nvSpPr>
        <p:spPr>
          <a:xfrm rot="-5400000">
            <a:off x="-2589328" y="3701052"/>
            <a:ext cx="5724600" cy="43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6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Standardized clinical data</a:t>
            </a:r>
          </a:p>
        </p:txBody>
      </p:sp>
      <p:sp>
        <p:nvSpPr>
          <p:cNvPr id="299" name="Shape 299"/>
          <p:cNvSpPr txBox="1"/>
          <p:nvPr/>
        </p:nvSpPr>
        <p:spPr>
          <a:xfrm>
            <a:off x="1774010" y="2871835"/>
            <a:ext cx="18327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Drug_exposure</a:t>
            </a:r>
          </a:p>
        </p:txBody>
      </p:sp>
      <p:sp>
        <p:nvSpPr>
          <p:cNvPr id="300" name="Shape 300"/>
          <p:cNvSpPr txBox="1"/>
          <p:nvPr/>
        </p:nvSpPr>
        <p:spPr>
          <a:xfrm>
            <a:off x="1770095" y="2485324"/>
            <a:ext cx="18327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Condition_occurrence</a:t>
            </a:r>
          </a:p>
        </p:txBody>
      </p:sp>
      <p:sp>
        <p:nvSpPr>
          <p:cNvPr id="301" name="Shape 301"/>
          <p:cNvSpPr txBox="1"/>
          <p:nvPr/>
        </p:nvSpPr>
        <p:spPr>
          <a:xfrm>
            <a:off x="1773898" y="3261049"/>
            <a:ext cx="1832700" cy="274199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Procedure</a:t>
            </a:r>
            <a:r>
              <a:rPr lang="en-US" sz="7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_</a:t>
            </a: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occurrence</a:t>
            </a:r>
          </a:p>
        </p:txBody>
      </p:sp>
      <p:sp>
        <p:nvSpPr>
          <p:cNvPr id="302" name="Shape 302"/>
          <p:cNvSpPr txBox="1"/>
          <p:nvPr/>
        </p:nvSpPr>
        <p:spPr>
          <a:xfrm>
            <a:off x="1175617" y="1738878"/>
            <a:ext cx="1832700" cy="278194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Visit_occurrence</a:t>
            </a:r>
          </a:p>
        </p:txBody>
      </p:sp>
      <p:sp>
        <p:nvSpPr>
          <p:cNvPr id="303" name="Shape 303"/>
          <p:cNvSpPr txBox="1"/>
          <p:nvPr/>
        </p:nvSpPr>
        <p:spPr>
          <a:xfrm>
            <a:off x="1779138" y="4050201"/>
            <a:ext cx="18327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Measurement</a:t>
            </a:r>
          </a:p>
        </p:txBody>
      </p:sp>
      <p:sp>
        <p:nvSpPr>
          <p:cNvPr id="304" name="Shape 304"/>
          <p:cNvSpPr txBox="1"/>
          <p:nvPr/>
        </p:nvSpPr>
        <p:spPr>
          <a:xfrm>
            <a:off x="1524000" y="1363979"/>
            <a:ext cx="18327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Observation_period</a:t>
            </a:r>
          </a:p>
        </p:txBody>
      </p:sp>
      <p:sp>
        <p:nvSpPr>
          <p:cNvPr id="305" name="Shape 305"/>
          <p:cNvSpPr txBox="1"/>
          <p:nvPr/>
        </p:nvSpPr>
        <p:spPr>
          <a:xfrm>
            <a:off x="4704900" y="6441861"/>
            <a:ext cx="1645800" cy="261773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Payer_plan_period</a:t>
            </a:r>
          </a:p>
        </p:txBody>
      </p:sp>
      <p:sp>
        <p:nvSpPr>
          <p:cNvPr id="306" name="Shape 306"/>
          <p:cNvSpPr txBox="1"/>
          <p:nvPr/>
        </p:nvSpPr>
        <p:spPr>
          <a:xfrm>
            <a:off x="4884578" y="2639886"/>
            <a:ext cx="13143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Provider</a:t>
            </a:r>
          </a:p>
        </p:txBody>
      </p:sp>
      <p:sp>
        <p:nvSpPr>
          <p:cNvPr id="308" name="Shape 308"/>
          <p:cNvSpPr txBox="1"/>
          <p:nvPr/>
        </p:nvSpPr>
        <p:spPr>
          <a:xfrm>
            <a:off x="4941260" y="1529214"/>
            <a:ext cx="1190228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Location</a:t>
            </a:r>
          </a:p>
        </p:txBody>
      </p:sp>
      <p:sp>
        <p:nvSpPr>
          <p:cNvPr id="320" name="Shape 320"/>
          <p:cNvSpPr txBox="1"/>
          <p:nvPr/>
        </p:nvSpPr>
        <p:spPr>
          <a:xfrm>
            <a:off x="4704900" y="6107035"/>
            <a:ext cx="1645800" cy="261773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Cost</a:t>
            </a:r>
          </a:p>
        </p:txBody>
      </p:sp>
      <p:sp>
        <p:nvSpPr>
          <p:cNvPr id="321" name="Shape 321"/>
          <p:cNvSpPr txBox="1"/>
          <p:nvPr/>
        </p:nvSpPr>
        <p:spPr>
          <a:xfrm>
            <a:off x="1773898" y="3660987"/>
            <a:ext cx="18327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Device_exposure</a:t>
            </a:r>
          </a:p>
        </p:txBody>
      </p:sp>
      <p:sp>
        <p:nvSpPr>
          <p:cNvPr id="322" name="Shape 322"/>
          <p:cNvSpPr txBox="1"/>
          <p:nvPr/>
        </p:nvSpPr>
        <p:spPr>
          <a:xfrm>
            <a:off x="1782954" y="5649702"/>
            <a:ext cx="18327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Observation</a:t>
            </a:r>
          </a:p>
        </p:txBody>
      </p:sp>
      <p:cxnSp>
        <p:nvCxnSpPr>
          <p:cNvPr id="328" name="Shape 328"/>
          <p:cNvCxnSpPr>
            <a:cxnSpLocks/>
            <a:stCxn id="302" idx="1"/>
            <a:endCxn id="301" idx="1"/>
          </p:cNvCxnSpPr>
          <p:nvPr/>
        </p:nvCxnSpPr>
        <p:spPr>
          <a:xfrm rot="10800000" flipH="1" flipV="1">
            <a:off x="1175616" y="1877975"/>
            <a:ext cx="598281" cy="1520174"/>
          </a:xfrm>
          <a:prstGeom prst="curvedConnector3">
            <a:avLst>
              <a:gd name="adj1" fmla="val -38209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9" name="Shape 329"/>
          <p:cNvCxnSpPr>
            <a:cxnSpLocks/>
            <a:stCxn id="302" idx="1"/>
            <a:endCxn id="299" idx="1"/>
          </p:cNvCxnSpPr>
          <p:nvPr/>
        </p:nvCxnSpPr>
        <p:spPr>
          <a:xfrm rot="10800000" flipH="1" flipV="1">
            <a:off x="1175616" y="1877975"/>
            <a:ext cx="598393" cy="1130960"/>
          </a:xfrm>
          <a:prstGeom prst="curvedConnector3">
            <a:avLst>
              <a:gd name="adj1" fmla="val -38202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0" name="Shape 330"/>
          <p:cNvCxnSpPr>
            <a:cxnSpLocks/>
            <a:stCxn id="302" idx="1"/>
            <a:endCxn id="321" idx="1"/>
          </p:cNvCxnSpPr>
          <p:nvPr/>
        </p:nvCxnSpPr>
        <p:spPr>
          <a:xfrm rot="10800000" flipH="1" flipV="1">
            <a:off x="1175616" y="1877975"/>
            <a:ext cx="598281" cy="1920112"/>
          </a:xfrm>
          <a:prstGeom prst="curvedConnector3">
            <a:avLst>
              <a:gd name="adj1" fmla="val -38209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1" name="Shape 331"/>
          <p:cNvCxnSpPr>
            <a:cxnSpLocks/>
            <a:stCxn id="302" idx="1"/>
            <a:endCxn id="300" idx="1"/>
          </p:cNvCxnSpPr>
          <p:nvPr/>
        </p:nvCxnSpPr>
        <p:spPr>
          <a:xfrm rot="10800000" flipH="1" flipV="1">
            <a:off x="1175617" y="1877974"/>
            <a:ext cx="594478" cy="744449"/>
          </a:xfrm>
          <a:prstGeom prst="curvedConnector3">
            <a:avLst>
              <a:gd name="adj1" fmla="val -38454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2" name="Shape 332"/>
          <p:cNvCxnSpPr>
            <a:cxnSpLocks/>
            <a:stCxn id="302" idx="1"/>
            <a:endCxn id="322" idx="1"/>
          </p:cNvCxnSpPr>
          <p:nvPr/>
        </p:nvCxnSpPr>
        <p:spPr>
          <a:xfrm rot="10800000" flipH="1" flipV="1">
            <a:off x="1175616" y="1877974"/>
            <a:ext cx="607337" cy="3908827"/>
          </a:xfrm>
          <a:prstGeom prst="curvedConnector3">
            <a:avLst>
              <a:gd name="adj1" fmla="val -3764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3" name="Shape 333"/>
          <p:cNvCxnSpPr>
            <a:cxnSpLocks/>
            <a:stCxn id="302" idx="1"/>
            <a:endCxn id="303" idx="1"/>
          </p:cNvCxnSpPr>
          <p:nvPr/>
        </p:nvCxnSpPr>
        <p:spPr>
          <a:xfrm rot="10800000" flipH="1" flipV="1">
            <a:off x="1175616" y="1877975"/>
            <a:ext cx="603521" cy="2309326"/>
          </a:xfrm>
          <a:prstGeom prst="curvedConnector3">
            <a:avLst>
              <a:gd name="adj1" fmla="val -37878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5" name="Shape 335"/>
          <p:cNvSpPr txBox="1"/>
          <p:nvPr/>
        </p:nvSpPr>
        <p:spPr>
          <a:xfrm>
            <a:off x="1785595" y="4451751"/>
            <a:ext cx="18327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Note</a:t>
            </a:r>
          </a:p>
        </p:txBody>
      </p:sp>
      <p:cxnSp>
        <p:nvCxnSpPr>
          <p:cNvPr id="336" name="Shape 336"/>
          <p:cNvCxnSpPr>
            <a:cxnSpLocks/>
            <a:stCxn id="302" idx="1"/>
            <a:endCxn id="335" idx="1"/>
          </p:cNvCxnSpPr>
          <p:nvPr/>
        </p:nvCxnSpPr>
        <p:spPr>
          <a:xfrm rot="10800000" flipH="1" flipV="1">
            <a:off x="1175617" y="1877975"/>
            <a:ext cx="609978" cy="2710876"/>
          </a:xfrm>
          <a:prstGeom prst="curvedConnector3">
            <a:avLst>
              <a:gd name="adj1" fmla="val -37477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8" name="Shape 338"/>
          <p:cNvSpPr txBox="1"/>
          <p:nvPr/>
        </p:nvSpPr>
        <p:spPr>
          <a:xfrm>
            <a:off x="4283839" y="994424"/>
            <a:ext cx="2448125" cy="28192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6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Standardized health system data</a:t>
            </a:r>
          </a:p>
        </p:txBody>
      </p:sp>
      <p:sp>
        <p:nvSpPr>
          <p:cNvPr id="339" name="Shape 339"/>
          <p:cNvSpPr txBox="1"/>
          <p:nvPr/>
        </p:nvSpPr>
        <p:spPr>
          <a:xfrm>
            <a:off x="1793928" y="6431400"/>
            <a:ext cx="1832699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Fact_relationship</a:t>
            </a:r>
          </a:p>
        </p:txBody>
      </p:sp>
      <p:sp>
        <p:nvSpPr>
          <p:cNvPr id="341" name="Shape 341"/>
          <p:cNvSpPr txBox="1"/>
          <p:nvPr/>
        </p:nvSpPr>
        <p:spPr>
          <a:xfrm>
            <a:off x="1787179" y="6036241"/>
            <a:ext cx="18327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Specimen</a:t>
            </a:r>
          </a:p>
        </p:txBody>
      </p:sp>
      <p:sp>
        <p:nvSpPr>
          <p:cNvPr id="345" name="Shape 345"/>
          <p:cNvSpPr txBox="1"/>
          <p:nvPr/>
        </p:nvSpPr>
        <p:spPr>
          <a:xfrm rot="5400000">
            <a:off x="5267239" y="4468250"/>
            <a:ext cx="488445" cy="2608994"/>
          </a:xfrm>
          <a:prstGeom prst="rect">
            <a:avLst/>
          </a:prstGeom>
          <a:noFill/>
          <a:ln>
            <a:noFill/>
          </a:ln>
        </p:spPr>
        <p:txBody>
          <a:bodyPr vert="vert270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6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Standardized health economics</a:t>
            </a:r>
          </a:p>
        </p:txBody>
      </p:sp>
      <p:cxnSp>
        <p:nvCxnSpPr>
          <p:cNvPr id="131" name="Shape 313">
            <a:extLst>
              <a:ext uri="{FF2B5EF4-FFF2-40B4-BE49-F238E27FC236}">
                <a16:creationId xmlns:a16="http://schemas.microsoft.com/office/drawing/2014/main" id="{464924C2-7871-4BF3-B413-B2C800F515E2}"/>
              </a:ext>
            </a:extLst>
          </p:cNvPr>
          <p:cNvCxnSpPr>
            <a:cxnSpLocks/>
            <a:stCxn id="335" idx="2"/>
            <a:endCxn id="122" idx="1"/>
          </p:cNvCxnSpPr>
          <p:nvPr/>
        </p:nvCxnSpPr>
        <p:spPr>
          <a:xfrm rot="16200000" flipH="1">
            <a:off x="2675782" y="4752114"/>
            <a:ext cx="243048" cy="190722"/>
          </a:xfrm>
          <a:prstGeom prst="bentConnector2">
            <a:avLst/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4961A055-4DD3-4F74-861A-492D997B2474}"/>
              </a:ext>
            </a:extLst>
          </p:cNvPr>
          <p:cNvGrpSpPr/>
          <p:nvPr/>
        </p:nvGrpSpPr>
        <p:grpSpPr>
          <a:xfrm>
            <a:off x="6866111" y="1024686"/>
            <a:ext cx="2212796" cy="1144041"/>
            <a:chOff x="6758185" y="1037134"/>
            <a:chExt cx="2301628" cy="1000530"/>
          </a:xfrm>
        </p:grpSpPr>
        <p:sp>
          <p:nvSpPr>
            <p:cNvPr id="342" name="Shape 342"/>
            <p:cNvSpPr/>
            <p:nvPr/>
          </p:nvSpPr>
          <p:spPr>
            <a:xfrm>
              <a:off x="6773813" y="1055466"/>
              <a:ext cx="2286000" cy="982198"/>
            </a:xfrm>
            <a:prstGeom prst="rect">
              <a:avLst/>
            </a:prstGeom>
            <a:solidFill>
              <a:srgbClr val="00B0F0">
                <a:alpha val="24710"/>
              </a:srgbClr>
            </a:solidFill>
            <a:ln w="2540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3" name="Shape 343"/>
            <p:cNvSpPr txBox="1"/>
            <p:nvPr/>
          </p:nvSpPr>
          <p:spPr>
            <a:xfrm>
              <a:off x="7039371" y="1339601"/>
              <a:ext cx="1734900" cy="27420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Calibri"/>
                <a:buNone/>
              </a:pPr>
              <a:r>
                <a:rPr lang="en-US" sz="12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CDM_source</a:t>
              </a:r>
            </a:p>
          </p:txBody>
        </p:sp>
        <p:sp>
          <p:nvSpPr>
            <p:cNvPr id="344" name="Shape 344"/>
            <p:cNvSpPr txBox="1"/>
            <p:nvPr/>
          </p:nvSpPr>
          <p:spPr>
            <a:xfrm>
              <a:off x="6758185" y="1037134"/>
              <a:ext cx="22860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Calibri"/>
                <a:buNone/>
              </a:pPr>
              <a:r>
                <a:rPr lang="en-US" sz="1600" b="1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Standardized metadata</a:t>
              </a:r>
            </a:p>
          </p:txBody>
        </p:sp>
        <p:sp>
          <p:nvSpPr>
            <p:cNvPr id="88" name="Shape 343">
              <a:extLst>
                <a:ext uri="{FF2B5EF4-FFF2-40B4-BE49-F238E27FC236}">
                  <a16:creationId xmlns:a16="http://schemas.microsoft.com/office/drawing/2014/main" id="{62B84AF8-E476-4281-98AB-01FFF19D4279}"/>
                </a:ext>
              </a:extLst>
            </p:cNvPr>
            <p:cNvSpPr txBox="1"/>
            <p:nvPr/>
          </p:nvSpPr>
          <p:spPr>
            <a:xfrm>
              <a:off x="7042426" y="1679901"/>
              <a:ext cx="1734900" cy="27420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Calibri"/>
                <a:buNone/>
              </a:pPr>
              <a:r>
                <a:rPr lang="en-US" sz="12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Metadata</a:t>
              </a:r>
            </a:p>
          </p:txBody>
        </p:sp>
      </p:grpSp>
      <p:cxnSp>
        <p:nvCxnSpPr>
          <p:cNvPr id="271" name="Connector: Elbow 270">
            <a:extLst>
              <a:ext uri="{FF2B5EF4-FFF2-40B4-BE49-F238E27FC236}">
                <a16:creationId xmlns:a16="http://schemas.microsoft.com/office/drawing/2014/main" id="{C1C10BF6-C125-4BDC-BEDF-993802209817}"/>
              </a:ext>
            </a:extLst>
          </p:cNvPr>
          <p:cNvCxnSpPr>
            <a:cxnSpLocks/>
            <a:stCxn id="346" idx="2"/>
            <a:endCxn id="322" idx="1"/>
          </p:cNvCxnSpPr>
          <p:nvPr/>
        </p:nvCxnSpPr>
        <p:spPr>
          <a:xfrm rot="16200000" flipH="1">
            <a:off x="-905980" y="3097868"/>
            <a:ext cx="4390214" cy="987654"/>
          </a:xfrm>
          <a:prstGeom prst="bentConnector2">
            <a:avLst/>
          </a:prstGeom>
          <a:ln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6" name="Shape 346"/>
          <p:cNvSpPr txBox="1"/>
          <p:nvPr/>
        </p:nvSpPr>
        <p:spPr>
          <a:xfrm>
            <a:off x="147600" y="1122388"/>
            <a:ext cx="12954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Person</a:t>
            </a:r>
          </a:p>
        </p:txBody>
      </p:sp>
      <p:sp>
        <p:nvSpPr>
          <p:cNvPr id="384" name="Shape 321">
            <a:extLst>
              <a:ext uri="{FF2B5EF4-FFF2-40B4-BE49-F238E27FC236}">
                <a16:creationId xmlns:a16="http://schemas.microsoft.com/office/drawing/2014/main" id="{B0656666-3BCF-445E-9D9B-45919A81946E}"/>
              </a:ext>
            </a:extLst>
          </p:cNvPr>
          <p:cNvSpPr txBox="1"/>
          <p:nvPr/>
        </p:nvSpPr>
        <p:spPr>
          <a:xfrm>
            <a:off x="1784601" y="5261214"/>
            <a:ext cx="18327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Survey_conduct</a:t>
            </a:r>
          </a:p>
        </p:txBody>
      </p:sp>
      <p:cxnSp>
        <p:nvCxnSpPr>
          <p:cNvPr id="385" name="Shape 331">
            <a:extLst>
              <a:ext uri="{FF2B5EF4-FFF2-40B4-BE49-F238E27FC236}">
                <a16:creationId xmlns:a16="http://schemas.microsoft.com/office/drawing/2014/main" id="{AA25D269-D3F4-42C6-91D0-77DE2514DC39}"/>
              </a:ext>
            </a:extLst>
          </p:cNvPr>
          <p:cNvCxnSpPr>
            <a:cxnSpLocks/>
            <a:stCxn id="302" idx="1"/>
            <a:endCxn id="384" idx="1"/>
          </p:cNvCxnSpPr>
          <p:nvPr/>
        </p:nvCxnSpPr>
        <p:spPr>
          <a:xfrm rot="10800000" flipH="1" flipV="1">
            <a:off x="1175617" y="1877974"/>
            <a:ext cx="608984" cy="3520339"/>
          </a:xfrm>
          <a:prstGeom prst="curvedConnector3">
            <a:avLst>
              <a:gd name="adj1" fmla="val -37538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9" name="Shape 308">
            <a:extLst>
              <a:ext uri="{FF2B5EF4-FFF2-40B4-BE49-F238E27FC236}">
                <a16:creationId xmlns:a16="http://schemas.microsoft.com/office/drawing/2014/main" id="{7A88CEA1-968C-421C-9C7D-0626A55290E2}"/>
              </a:ext>
            </a:extLst>
          </p:cNvPr>
          <p:cNvSpPr txBox="1"/>
          <p:nvPr/>
        </p:nvSpPr>
        <p:spPr>
          <a:xfrm>
            <a:off x="4948211" y="1914349"/>
            <a:ext cx="1183277" cy="230523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Location_history</a:t>
            </a:r>
          </a:p>
        </p:txBody>
      </p:sp>
      <p:cxnSp>
        <p:nvCxnSpPr>
          <p:cNvPr id="421" name="Shape 334">
            <a:extLst>
              <a:ext uri="{FF2B5EF4-FFF2-40B4-BE49-F238E27FC236}">
                <a16:creationId xmlns:a16="http://schemas.microsoft.com/office/drawing/2014/main" id="{5F3F3AC9-EA73-44F1-8366-DBF06714D03D}"/>
              </a:ext>
            </a:extLst>
          </p:cNvPr>
          <p:cNvCxnSpPr>
            <a:cxnSpLocks/>
            <a:stCxn id="308" idx="2"/>
            <a:endCxn id="419" idx="0"/>
          </p:cNvCxnSpPr>
          <p:nvPr/>
        </p:nvCxnSpPr>
        <p:spPr>
          <a:xfrm>
            <a:off x="5536374" y="1803414"/>
            <a:ext cx="3476" cy="11093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70" name="Connector: Elbow 269">
            <a:extLst>
              <a:ext uri="{FF2B5EF4-FFF2-40B4-BE49-F238E27FC236}">
                <a16:creationId xmlns:a16="http://schemas.microsoft.com/office/drawing/2014/main" id="{2C971872-50DB-4EAD-BC5F-9107F71D16F1}"/>
              </a:ext>
            </a:extLst>
          </p:cNvPr>
          <p:cNvCxnSpPr>
            <a:stCxn id="346" idx="3"/>
            <a:endCxn id="308" idx="1"/>
          </p:cNvCxnSpPr>
          <p:nvPr/>
        </p:nvCxnSpPr>
        <p:spPr>
          <a:xfrm>
            <a:off x="1443000" y="1259488"/>
            <a:ext cx="3498260" cy="406826"/>
          </a:xfrm>
          <a:prstGeom prst="bentConnector3">
            <a:avLst>
              <a:gd name="adj1" fmla="val 57644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1" name="Connector: Elbow 310">
            <a:extLst>
              <a:ext uri="{FF2B5EF4-FFF2-40B4-BE49-F238E27FC236}">
                <a16:creationId xmlns:a16="http://schemas.microsoft.com/office/drawing/2014/main" id="{CA7219EC-791C-4171-82ED-384A56CBA266}"/>
              </a:ext>
            </a:extLst>
          </p:cNvPr>
          <p:cNvCxnSpPr>
            <a:cxnSpLocks/>
            <a:stCxn id="307" idx="3"/>
            <a:endCxn id="308" idx="3"/>
          </p:cNvCxnSpPr>
          <p:nvPr/>
        </p:nvCxnSpPr>
        <p:spPr>
          <a:xfrm flipH="1" flipV="1">
            <a:off x="6131488" y="1666314"/>
            <a:ext cx="67390" cy="713508"/>
          </a:xfrm>
          <a:prstGeom prst="bentConnector3">
            <a:avLst>
              <a:gd name="adj1" fmla="val -339219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7" name="Shape 331">
            <a:extLst>
              <a:ext uri="{FF2B5EF4-FFF2-40B4-BE49-F238E27FC236}">
                <a16:creationId xmlns:a16="http://schemas.microsoft.com/office/drawing/2014/main" id="{A308E73F-CCE2-4533-84AD-DC54852E1688}"/>
              </a:ext>
            </a:extLst>
          </p:cNvPr>
          <p:cNvCxnSpPr>
            <a:cxnSpLocks/>
            <a:stCxn id="306" idx="1"/>
            <a:endCxn id="302" idx="3"/>
          </p:cNvCxnSpPr>
          <p:nvPr/>
        </p:nvCxnSpPr>
        <p:spPr>
          <a:xfrm rot="10800000">
            <a:off x="3008318" y="1877976"/>
            <a:ext cx="1876261" cy="899011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1" name="Shape 331">
            <a:extLst>
              <a:ext uri="{FF2B5EF4-FFF2-40B4-BE49-F238E27FC236}">
                <a16:creationId xmlns:a16="http://schemas.microsoft.com/office/drawing/2014/main" id="{B9CABFBB-B553-43B2-BA89-FB735C1BB679}"/>
              </a:ext>
            </a:extLst>
          </p:cNvPr>
          <p:cNvCxnSpPr>
            <a:cxnSpLocks/>
            <a:stCxn id="306" idx="1"/>
            <a:endCxn id="171" idx="3"/>
          </p:cNvCxnSpPr>
          <p:nvPr/>
        </p:nvCxnSpPr>
        <p:spPr>
          <a:xfrm rot="10800000">
            <a:off x="3917270" y="2241216"/>
            <a:ext cx="967309" cy="535770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4" name="Shape 331">
            <a:extLst>
              <a:ext uri="{FF2B5EF4-FFF2-40B4-BE49-F238E27FC236}">
                <a16:creationId xmlns:a16="http://schemas.microsoft.com/office/drawing/2014/main" id="{65190F8F-E018-4315-9891-B0F5F3B35A7D}"/>
              </a:ext>
            </a:extLst>
          </p:cNvPr>
          <p:cNvCxnSpPr>
            <a:cxnSpLocks/>
            <a:stCxn id="306" idx="1"/>
            <a:endCxn id="300" idx="3"/>
          </p:cNvCxnSpPr>
          <p:nvPr/>
        </p:nvCxnSpPr>
        <p:spPr>
          <a:xfrm rot="10800000">
            <a:off x="3602796" y="2622424"/>
            <a:ext cx="1281783" cy="154562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7" name="Shape 331">
            <a:extLst>
              <a:ext uri="{FF2B5EF4-FFF2-40B4-BE49-F238E27FC236}">
                <a16:creationId xmlns:a16="http://schemas.microsoft.com/office/drawing/2014/main" id="{FB39CA2C-B69F-47A0-8B97-17985D48F691}"/>
              </a:ext>
            </a:extLst>
          </p:cNvPr>
          <p:cNvCxnSpPr>
            <a:cxnSpLocks/>
            <a:stCxn id="306" idx="1"/>
            <a:endCxn id="299" idx="3"/>
          </p:cNvCxnSpPr>
          <p:nvPr/>
        </p:nvCxnSpPr>
        <p:spPr>
          <a:xfrm rot="10800000" flipV="1">
            <a:off x="3606710" y="2776985"/>
            <a:ext cx="1277868" cy="231949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0" name="Shape 331">
            <a:extLst>
              <a:ext uri="{FF2B5EF4-FFF2-40B4-BE49-F238E27FC236}">
                <a16:creationId xmlns:a16="http://schemas.microsoft.com/office/drawing/2014/main" id="{E9145A44-54D5-4946-97EF-D0E44C638858}"/>
              </a:ext>
            </a:extLst>
          </p:cNvPr>
          <p:cNvCxnSpPr>
            <a:cxnSpLocks/>
            <a:stCxn id="306" idx="1"/>
            <a:endCxn id="301" idx="3"/>
          </p:cNvCxnSpPr>
          <p:nvPr/>
        </p:nvCxnSpPr>
        <p:spPr>
          <a:xfrm rot="10800000" flipV="1">
            <a:off x="3606598" y="2776985"/>
            <a:ext cx="1277980" cy="621163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9" name="Shape 331">
            <a:extLst>
              <a:ext uri="{FF2B5EF4-FFF2-40B4-BE49-F238E27FC236}">
                <a16:creationId xmlns:a16="http://schemas.microsoft.com/office/drawing/2014/main" id="{A6E20CA1-A034-42B5-9195-9697DD27737C}"/>
              </a:ext>
            </a:extLst>
          </p:cNvPr>
          <p:cNvCxnSpPr>
            <a:cxnSpLocks/>
            <a:stCxn id="306" idx="1"/>
            <a:endCxn id="321" idx="3"/>
          </p:cNvCxnSpPr>
          <p:nvPr/>
        </p:nvCxnSpPr>
        <p:spPr>
          <a:xfrm rot="10800000" flipV="1">
            <a:off x="3606598" y="2776985"/>
            <a:ext cx="1277980" cy="1021101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2" name="Shape 331">
            <a:extLst>
              <a:ext uri="{FF2B5EF4-FFF2-40B4-BE49-F238E27FC236}">
                <a16:creationId xmlns:a16="http://schemas.microsoft.com/office/drawing/2014/main" id="{90281ACD-7244-46A7-B995-5A96A8FDAC9A}"/>
              </a:ext>
            </a:extLst>
          </p:cNvPr>
          <p:cNvCxnSpPr>
            <a:cxnSpLocks/>
            <a:stCxn id="306" idx="1"/>
            <a:endCxn id="303" idx="3"/>
          </p:cNvCxnSpPr>
          <p:nvPr/>
        </p:nvCxnSpPr>
        <p:spPr>
          <a:xfrm rot="10800000" flipV="1">
            <a:off x="3611838" y="2776985"/>
            <a:ext cx="1272740" cy="1410315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5" name="Shape 331">
            <a:extLst>
              <a:ext uri="{FF2B5EF4-FFF2-40B4-BE49-F238E27FC236}">
                <a16:creationId xmlns:a16="http://schemas.microsoft.com/office/drawing/2014/main" id="{7A287D35-4D93-485A-B96B-547F2B4CBBE1}"/>
              </a:ext>
            </a:extLst>
          </p:cNvPr>
          <p:cNvCxnSpPr>
            <a:cxnSpLocks/>
            <a:stCxn id="306" idx="1"/>
            <a:endCxn id="335" idx="3"/>
          </p:cNvCxnSpPr>
          <p:nvPr/>
        </p:nvCxnSpPr>
        <p:spPr>
          <a:xfrm rot="10800000" flipV="1">
            <a:off x="3618296" y="2776985"/>
            <a:ext cx="1266283" cy="1811865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8" name="Shape 331">
            <a:extLst>
              <a:ext uri="{FF2B5EF4-FFF2-40B4-BE49-F238E27FC236}">
                <a16:creationId xmlns:a16="http://schemas.microsoft.com/office/drawing/2014/main" id="{9E567D6B-1B4A-43D7-8575-7E9828613433}"/>
              </a:ext>
            </a:extLst>
          </p:cNvPr>
          <p:cNvCxnSpPr>
            <a:cxnSpLocks/>
            <a:stCxn id="306" idx="1"/>
            <a:endCxn id="384" idx="3"/>
          </p:cNvCxnSpPr>
          <p:nvPr/>
        </p:nvCxnSpPr>
        <p:spPr>
          <a:xfrm rot="10800000" flipV="1">
            <a:off x="3617302" y="2776986"/>
            <a:ext cx="1267277" cy="2621328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1" name="Shape 331">
            <a:extLst>
              <a:ext uri="{FF2B5EF4-FFF2-40B4-BE49-F238E27FC236}">
                <a16:creationId xmlns:a16="http://schemas.microsoft.com/office/drawing/2014/main" id="{09AD5AAF-C42E-46C6-AA20-EC8F4562B5DF}"/>
              </a:ext>
            </a:extLst>
          </p:cNvPr>
          <p:cNvCxnSpPr>
            <a:cxnSpLocks/>
            <a:stCxn id="306" idx="1"/>
            <a:endCxn id="322" idx="3"/>
          </p:cNvCxnSpPr>
          <p:nvPr/>
        </p:nvCxnSpPr>
        <p:spPr>
          <a:xfrm rot="10800000" flipV="1">
            <a:off x="3615654" y="2776986"/>
            <a:ext cx="1268924" cy="3009816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4" name="Connector: Elbow 123">
            <a:extLst>
              <a:ext uri="{FF2B5EF4-FFF2-40B4-BE49-F238E27FC236}">
                <a16:creationId xmlns:a16="http://schemas.microsoft.com/office/drawing/2014/main" id="{B90D4146-6D20-4B7B-B01B-D648BD2B0B4D}"/>
              </a:ext>
            </a:extLst>
          </p:cNvPr>
          <p:cNvCxnSpPr>
            <a:stCxn id="346" idx="2"/>
            <a:endCxn id="300" idx="1"/>
          </p:cNvCxnSpPr>
          <p:nvPr/>
        </p:nvCxnSpPr>
        <p:spPr>
          <a:xfrm rot="16200000" flipH="1">
            <a:off x="669779" y="1522108"/>
            <a:ext cx="1225836" cy="97479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7" name="Connector: Elbow 126">
            <a:extLst>
              <a:ext uri="{FF2B5EF4-FFF2-40B4-BE49-F238E27FC236}">
                <a16:creationId xmlns:a16="http://schemas.microsoft.com/office/drawing/2014/main" id="{BD3E8A99-06BB-4ECA-B2BA-CBD580A5B7BF}"/>
              </a:ext>
            </a:extLst>
          </p:cNvPr>
          <p:cNvCxnSpPr>
            <a:stCxn id="346" idx="2"/>
            <a:endCxn id="299" idx="1"/>
          </p:cNvCxnSpPr>
          <p:nvPr/>
        </p:nvCxnSpPr>
        <p:spPr>
          <a:xfrm rot="16200000" flipH="1">
            <a:off x="478482" y="1713406"/>
            <a:ext cx="1612347" cy="97871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9" name="Connector: Elbow 128">
            <a:extLst>
              <a:ext uri="{FF2B5EF4-FFF2-40B4-BE49-F238E27FC236}">
                <a16:creationId xmlns:a16="http://schemas.microsoft.com/office/drawing/2014/main" id="{7E60FCE9-62FF-4C1E-BE2E-0B49803B8DC5}"/>
              </a:ext>
            </a:extLst>
          </p:cNvPr>
          <p:cNvCxnSpPr>
            <a:stCxn id="346" idx="2"/>
            <a:endCxn id="301" idx="1"/>
          </p:cNvCxnSpPr>
          <p:nvPr/>
        </p:nvCxnSpPr>
        <p:spPr>
          <a:xfrm rot="16200000" flipH="1">
            <a:off x="283819" y="1908069"/>
            <a:ext cx="2001561" cy="97859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" name="Connector: Elbow 132">
            <a:extLst>
              <a:ext uri="{FF2B5EF4-FFF2-40B4-BE49-F238E27FC236}">
                <a16:creationId xmlns:a16="http://schemas.microsoft.com/office/drawing/2014/main" id="{34103985-9A74-4ECC-8371-13FB4C496C05}"/>
              </a:ext>
            </a:extLst>
          </p:cNvPr>
          <p:cNvCxnSpPr>
            <a:stCxn id="346" idx="2"/>
            <a:endCxn id="321" idx="1"/>
          </p:cNvCxnSpPr>
          <p:nvPr/>
        </p:nvCxnSpPr>
        <p:spPr>
          <a:xfrm rot="16200000" flipH="1">
            <a:off x="83850" y="2108038"/>
            <a:ext cx="2401499" cy="97859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8" name="Connector: Elbow 137">
            <a:extLst>
              <a:ext uri="{FF2B5EF4-FFF2-40B4-BE49-F238E27FC236}">
                <a16:creationId xmlns:a16="http://schemas.microsoft.com/office/drawing/2014/main" id="{268959C9-ED73-4DE8-8758-56E408CD8A1C}"/>
              </a:ext>
            </a:extLst>
          </p:cNvPr>
          <p:cNvCxnSpPr>
            <a:stCxn id="346" idx="2"/>
            <a:endCxn id="303" idx="1"/>
          </p:cNvCxnSpPr>
          <p:nvPr/>
        </p:nvCxnSpPr>
        <p:spPr>
          <a:xfrm rot="16200000" flipH="1">
            <a:off x="-108137" y="2300025"/>
            <a:ext cx="2790713" cy="98383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0" name="Connector: Elbow 139">
            <a:extLst>
              <a:ext uri="{FF2B5EF4-FFF2-40B4-BE49-F238E27FC236}">
                <a16:creationId xmlns:a16="http://schemas.microsoft.com/office/drawing/2014/main" id="{FB6FAC28-A09D-4CCF-9E74-E8410749A980}"/>
              </a:ext>
            </a:extLst>
          </p:cNvPr>
          <p:cNvCxnSpPr>
            <a:stCxn id="346" idx="2"/>
            <a:endCxn id="335" idx="1"/>
          </p:cNvCxnSpPr>
          <p:nvPr/>
        </p:nvCxnSpPr>
        <p:spPr>
          <a:xfrm rot="16200000" flipH="1">
            <a:off x="-305684" y="2497571"/>
            <a:ext cx="3192263" cy="99029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2" name="Connector: Elbow 141">
            <a:extLst>
              <a:ext uri="{FF2B5EF4-FFF2-40B4-BE49-F238E27FC236}">
                <a16:creationId xmlns:a16="http://schemas.microsoft.com/office/drawing/2014/main" id="{F1D686F3-A24A-46AF-8820-9BCDEBEB0BFF}"/>
              </a:ext>
            </a:extLst>
          </p:cNvPr>
          <p:cNvCxnSpPr>
            <a:stCxn id="346" idx="2"/>
            <a:endCxn id="384" idx="1"/>
          </p:cNvCxnSpPr>
          <p:nvPr/>
        </p:nvCxnSpPr>
        <p:spPr>
          <a:xfrm rot="16200000" flipH="1">
            <a:off x="-710913" y="2902800"/>
            <a:ext cx="4001726" cy="98930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Connector: Elbow 143">
            <a:extLst>
              <a:ext uri="{FF2B5EF4-FFF2-40B4-BE49-F238E27FC236}">
                <a16:creationId xmlns:a16="http://schemas.microsoft.com/office/drawing/2014/main" id="{B5A3618B-251B-4A58-ABB4-B335A3D2A6FE}"/>
              </a:ext>
            </a:extLst>
          </p:cNvPr>
          <p:cNvCxnSpPr>
            <a:stCxn id="346" idx="2"/>
            <a:endCxn id="322" idx="1"/>
          </p:cNvCxnSpPr>
          <p:nvPr/>
        </p:nvCxnSpPr>
        <p:spPr>
          <a:xfrm rot="16200000" flipH="1">
            <a:off x="-905980" y="3097868"/>
            <a:ext cx="4390214" cy="98765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6" name="Connector: Elbow 145">
            <a:extLst>
              <a:ext uri="{FF2B5EF4-FFF2-40B4-BE49-F238E27FC236}">
                <a16:creationId xmlns:a16="http://schemas.microsoft.com/office/drawing/2014/main" id="{6D7E0ADE-EB08-4D31-A556-0661ADA3A0F9}"/>
              </a:ext>
            </a:extLst>
          </p:cNvPr>
          <p:cNvCxnSpPr>
            <a:stCxn id="346" idx="2"/>
            <a:endCxn id="341" idx="1"/>
          </p:cNvCxnSpPr>
          <p:nvPr/>
        </p:nvCxnSpPr>
        <p:spPr>
          <a:xfrm rot="16200000" flipH="1">
            <a:off x="-1097137" y="3289024"/>
            <a:ext cx="4776753" cy="99187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8" name="Connector: Elbow 147">
            <a:extLst>
              <a:ext uri="{FF2B5EF4-FFF2-40B4-BE49-F238E27FC236}">
                <a16:creationId xmlns:a16="http://schemas.microsoft.com/office/drawing/2014/main" id="{08D8ECF4-D1D9-492D-AA76-C9DF71FA95B5}"/>
              </a:ext>
            </a:extLst>
          </p:cNvPr>
          <p:cNvCxnSpPr>
            <a:stCxn id="346" idx="2"/>
            <a:endCxn id="171" idx="1"/>
          </p:cNvCxnSpPr>
          <p:nvPr/>
        </p:nvCxnSpPr>
        <p:spPr>
          <a:xfrm rot="16200000" flipH="1">
            <a:off x="1339438" y="852449"/>
            <a:ext cx="844628" cy="193290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0" name="Connector: Elbow 149">
            <a:extLst>
              <a:ext uri="{FF2B5EF4-FFF2-40B4-BE49-F238E27FC236}">
                <a16:creationId xmlns:a16="http://schemas.microsoft.com/office/drawing/2014/main" id="{EADBD97F-586D-4DEE-A6E2-86CF975B3A47}"/>
              </a:ext>
            </a:extLst>
          </p:cNvPr>
          <p:cNvCxnSpPr>
            <a:stCxn id="346" idx="2"/>
            <a:endCxn id="302" idx="1"/>
          </p:cNvCxnSpPr>
          <p:nvPr/>
        </p:nvCxnSpPr>
        <p:spPr>
          <a:xfrm rot="16200000" flipH="1">
            <a:off x="744765" y="1447122"/>
            <a:ext cx="481387" cy="38031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2" name="Connector: Elbow 151">
            <a:extLst>
              <a:ext uri="{FF2B5EF4-FFF2-40B4-BE49-F238E27FC236}">
                <a16:creationId xmlns:a16="http://schemas.microsoft.com/office/drawing/2014/main" id="{6DD19F72-2A7A-4D66-B72E-16C87B91FD00}"/>
              </a:ext>
            </a:extLst>
          </p:cNvPr>
          <p:cNvCxnSpPr>
            <a:stCxn id="346" idx="2"/>
            <a:endCxn id="304" idx="1"/>
          </p:cNvCxnSpPr>
          <p:nvPr/>
        </p:nvCxnSpPr>
        <p:spPr>
          <a:xfrm rot="16200000" flipH="1">
            <a:off x="1107405" y="1084483"/>
            <a:ext cx="104491" cy="72870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2" name="Shape 292">
            <a:extLst>
              <a:ext uri="{FF2B5EF4-FFF2-40B4-BE49-F238E27FC236}">
                <a16:creationId xmlns:a16="http://schemas.microsoft.com/office/drawing/2014/main" id="{4048F99B-384C-4DC0-A8EF-C7F784EC4741}"/>
              </a:ext>
            </a:extLst>
          </p:cNvPr>
          <p:cNvSpPr txBox="1"/>
          <p:nvPr/>
        </p:nvSpPr>
        <p:spPr>
          <a:xfrm>
            <a:off x="2892667" y="4831899"/>
            <a:ext cx="1090117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Note_NLP</a:t>
            </a:r>
          </a:p>
        </p:txBody>
      </p:sp>
      <p:sp>
        <p:nvSpPr>
          <p:cNvPr id="171" name="Shape 302">
            <a:extLst>
              <a:ext uri="{FF2B5EF4-FFF2-40B4-BE49-F238E27FC236}">
                <a16:creationId xmlns:a16="http://schemas.microsoft.com/office/drawing/2014/main" id="{1F390DBA-A269-48A9-B57F-FAE4C0C5F8CB}"/>
              </a:ext>
            </a:extLst>
          </p:cNvPr>
          <p:cNvSpPr txBox="1"/>
          <p:nvPr/>
        </p:nvSpPr>
        <p:spPr>
          <a:xfrm>
            <a:off x="2728205" y="2102119"/>
            <a:ext cx="1189064" cy="278194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Visit_detail</a:t>
            </a:r>
          </a:p>
        </p:txBody>
      </p:sp>
      <p:cxnSp>
        <p:nvCxnSpPr>
          <p:cNvPr id="355" name="Shape 331">
            <a:extLst>
              <a:ext uri="{FF2B5EF4-FFF2-40B4-BE49-F238E27FC236}">
                <a16:creationId xmlns:a16="http://schemas.microsoft.com/office/drawing/2014/main" id="{949849E4-6E8B-419C-ACA9-A37AB9D29C4C}"/>
              </a:ext>
            </a:extLst>
          </p:cNvPr>
          <p:cNvCxnSpPr>
            <a:cxnSpLocks/>
            <a:stCxn id="302" idx="2"/>
            <a:endCxn id="171" idx="1"/>
          </p:cNvCxnSpPr>
          <p:nvPr/>
        </p:nvCxnSpPr>
        <p:spPr>
          <a:xfrm rot="16200000" flipH="1">
            <a:off x="2298014" y="1811025"/>
            <a:ext cx="224144" cy="636238"/>
          </a:xfrm>
          <a:prstGeom prst="curvedConnector2">
            <a:avLst/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5460CDCD-DCCB-4FA8-8FE0-05E6D025AFA9}"/>
              </a:ext>
            </a:extLst>
          </p:cNvPr>
          <p:cNvCxnSpPr>
            <a:stCxn id="306" idx="0"/>
            <a:endCxn id="307" idx="2"/>
          </p:cNvCxnSpPr>
          <p:nvPr/>
        </p:nvCxnSpPr>
        <p:spPr>
          <a:xfrm flipV="1">
            <a:off x="5541728" y="2516922"/>
            <a:ext cx="0" cy="1229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9" name="Arc 138">
            <a:extLst>
              <a:ext uri="{FF2B5EF4-FFF2-40B4-BE49-F238E27FC236}">
                <a16:creationId xmlns:a16="http://schemas.microsoft.com/office/drawing/2014/main" id="{8DC1A487-0487-45BF-B540-39CB8548E0E4}"/>
              </a:ext>
            </a:extLst>
          </p:cNvPr>
          <p:cNvSpPr/>
          <p:nvPr/>
        </p:nvSpPr>
        <p:spPr>
          <a:xfrm rot="661834">
            <a:off x="2237172" y="1963162"/>
            <a:ext cx="2673800" cy="481562"/>
          </a:xfrm>
          <a:prstGeom prst="arc">
            <a:avLst>
              <a:gd name="adj1" fmla="val 12002734"/>
              <a:gd name="adj2" fmla="val 21592798"/>
            </a:avLst>
          </a:prstGeom>
          <a:ln>
            <a:headEnd type="stealt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7" name="Arc 226">
            <a:extLst>
              <a:ext uri="{FF2B5EF4-FFF2-40B4-BE49-F238E27FC236}">
                <a16:creationId xmlns:a16="http://schemas.microsoft.com/office/drawing/2014/main" id="{A4F25A08-BB6C-4B73-AC2F-137C6264BE07}"/>
              </a:ext>
            </a:extLst>
          </p:cNvPr>
          <p:cNvSpPr/>
          <p:nvPr/>
        </p:nvSpPr>
        <p:spPr>
          <a:xfrm rot="175342">
            <a:off x="3762069" y="2218487"/>
            <a:ext cx="1132718" cy="478645"/>
          </a:xfrm>
          <a:prstGeom prst="arc">
            <a:avLst>
              <a:gd name="adj1" fmla="val 12002734"/>
              <a:gd name="adj2" fmla="val 21057973"/>
            </a:avLst>
          </a:prstGeom>
          <a:ln>
            <a:headEnd type="stealt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7" name="Shape 307"/>
          <p:cNvSpPr txBox="1"/>
          <p:nvPr/>
        </p:nvSpPr>
        <p:spPr>
          <a:xfrm>
            <a:off x="4884578" y="2242722"/>
            <a:ext cx="13143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Care_site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394AAF1-5441-42F5-92C3-4D88510EFA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20725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40B98-EFEC-400F-B9CA-4FB2AF9EB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52400"/>
            <a:ext cx="4858966" cy="838200"/>
          </a:xfrm>
        </p:spPr>
        <p:txBody>
          <a:bodyPr/>
          <a:lstStyle/>
          <a:p>
            <a:r>
              <a:rPr lang="en-US" dirty="0"/>
              <a:t>ETL Implementation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F17CEE-118D-4310-9272-888A0B2E1E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110</a:t>
            </a:fld>
            <a:endParaRPr lang="en-US"/>
          </a:p>
        </p:txBody>
      </p:sp>
      <p:pic>
        <p:nvPicPr>
          <p:cNvPr id="14" name="Picture 13" descr="Image result for pusheen transparent background">
            <a:extLst>
              <a:ext uri="{FF2B5EF4-FFF2-40B4-BE49-F238E27FC236}">
                <a16:creationId xmlns:a16="http://schemas.microsoft.com/office/drawing/2014/main" id="{E95F895A-8BE2-4EDA-892C-0AF48CB9B6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58686"/>
            <a:ext cx="1110180" cy="1110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1BDB717-9DF8-465B-9FED-4B8DCFE59CD0}"/>
              </a:ext>
            </a:extLst>
          </p:cNvPr>
          <p:cNvSpPr txBox="1">
            <a:spLocks/>
          </p:cNvSpPr>
          <p:nvPr/>
        </p:nvSpPr>
        <p:spPr>
          <a:xfrm>
            <a:off x="567256" y="1151939"/>
            <a:ext cx="7671870" cy="83820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0" dirty="0"/>
              <a:t>Now let’s run the code and create the CONDITION_OCCURRENCE table in the </a:t>
            </a:r>
            <a:r>
              <a:rPr lang="en-US" sz="2800" b="0" dirty="0" err="1"/>
              <a:t>cdm_lauren</a:t>
            </a:r>
            <a:r>
              <a:rPr lang="en-US" sz="2800" b="0" dirty="0"/>
              <a:t> schema</a:t>
            </a:r>
          </a:p>
          <a:p>
            <a:endParaRPr lang="en-US" b="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3000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3E8098DC-F16E-48F5-A654-1289D55DA015}"/>
              </a:ext>
            </a:extLst>
          </p:cNvPr>
          <p:cNvSpPr txBox="1">
            <a:spLocks/>
          </p:cNvSpPr>
          <p:nvPr/>
        </p:nvSpPr>
        <p:spPr>
          <a:xfrm>
            <a:off x="567256" y="2141367"/>
            <a:ext cx="7967144" cy="415560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/>
              <a:t>Download the query from:</a:t>
            </a:r>
          </a:p>
          <a:p>
            <a:pPr lvl="1"/>
            <a:r>
              <a:rPr lang="en-US" sz="2400" b="0" dirty="0">
                <a:hlinkClick r:id="rId4"/>
              </a:rPr>
              <a:t>https://github.com/OHDSI/Tutorial-ETL</a:t>
            </a:r>
            <a:endParaRPr lang="en-US" sz="2400" b="0" dirty="0"/>
          </a:p>
          <a:p>
            <a:pPr lvl="1"/>
            <a:r>
              <a:rPr lang="en-US" sz="2400" b="0" dirty="0"/>
              <a:t>Materials </a:t>
            </a:r>
            <a:r>
              <a:rPr lang="en-US" sz="2400" b="0" dirty="0">
                <a:sym typeface="Wingdings" panose="05000000000000000000" pitchFamily="2" charset="2"/>
              </a:rPr>
              <a:t> </a:t>
            </a:r>
            <a:r>
              <a:rPr lang="en-US" sz="2400" b="0" dirty="0"/>
              <a:t>Implementation</a:t>
            </a:r>
            <a:r>
              <a:rPr lang="en-US" sz="2400" b="0" dirty="0">
                <a:sym typeface="Wingdings" panose="05000000000000000000" pitchFamily="2" charset="2"/>
              </a:rPr>
              <a:t> </a:t>
            </a:r>
            <a:r>
              <a:rPr lang="en-US" sz="2400" b="0" dirty="0" err="1"/>
              <a:t>Insert_Condition_Occurrence_Lauren.sql</a:t>
            </a:r>
            <a:endParaRPr lang="en-US" sz="2400" b="0" dirty="0"/>
          </a:p>
          <a:p>
            <a:pPr marL="0" lvl="1"/>
            <a:endParaRPr lang="en-US" sz="2400" b="0" dirty="0"/>
          </a:p>
          <a:p>
            <a:pPr marL="0" lvl="1"/>
            <a:r>
              <a:rPr lang="en-US" sz="2400" dirty="0"/>
              <a:t>NOTE:</a:t>
            </a:r>
            <a:r>
              <a:rPr lang="en-US" sz="2400" b="0" dirty="0"/>
              <a:t> Make sure you have created the PERSON table in the </a:t>
            </a:r>
            <a:r>
              <a:rPr lang="en-US" sz="2400" b="0" dirty="0" err="1"/>
              <a:t>cdm_lauren</a:t>
            </a:r>
            <a:r>
              <a:rPr lang="en-US" sz="2400" b="0" dirty="0"/>
              <a:t> schema or this </a:t>
            </a:r>
            <a:r>
              <a:rPr lang="en-US" sz="2400" b="0" dirty="0" err="1"/>
              <a:t>sql</a:t>
            </a:r>
            <a:r>
              <a:rPr lang="en-US" sz="2400" b="0" dirty="0"/>
              <a:t> script will not work</a:t>
            </a:r>
          </a:p>
          <a:p>
            <a:endParaRPr lang="en-US" sz="2800" b="0" dirty="0"/>
          </a:p>
          <a:p>
            <a:endParaRPr lang="en-US" b="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30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65AEC4C-872A-445C-8414-3B6CD46D60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0966" y="321653"/>
            <a:ext cx="2028825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73725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538010-927E-48B4-BD33-7EC75A0ABE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111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7217E1-5042-4522-9503-0788C7DD96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6143" y="990600"/>
            <a:ext cx="2249714" cy="2384855"/>
          </a:xfrm>
          <a:prstGeom prst="rect">
            <a:avLst/>
          </a:prstGeom>
        </p:spPr>
      </p:pic>
      <p:pic>
        <p:nvPicPr>
          <p:cNvPr id="14" name="Picture 2" descr="Image result for pusheen working">
            <a:extLst>
              <a:ext uri="{FF2B5EF4-FFF2-40B4-BE49-F238E27FC236}">
                <a16:creationId xmlns:a16="http://schemas.microsoft.com/office/drawing/2014/main" id="{FCE36123-4DB7-4D9F-850C-2DB5D13638C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8992" y="3111491"/>
            <a:ext cx="2388280" cy="2388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0F1D5F9C-151F-4FFE-9500-BEE93F5E972A}"/>
              </a:ext>
            </a:extLst>
          </p:cNvPr>
          <p:cNvSpPr txBox="1">
            <a:spLocks/>
          </p:cNvSpPr>
          <p:nvPr/>
        </p:nvSpPr>
        <p:spPr>
          <a:xfrm>
            <a:off x="1143000" y="152400"/>
            <a:ext cx="73152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rgbClr val="20425A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ETL Implementation – Your Turn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1E8455E-3E41-4563-9D05-1F23A39235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9432" y="871873"/>
            <a:ext cx="2038350" cy="647700"/>
          </a:xfrm>
          <a:prstGeom prst="rect">
            <a:avLst/>
          </a:prstGeom>
        </p:spPr>
      </p:pic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7C56654F-3A7F-44A6-9DF5-A3E9367EA6CF}"/>
              </a:ext>
            </a:extLst>
          </p:cNvPr>
          <p:cNvSpPr txBox="1">
            <a:spLocks/>
          </p:cNvSpPr>
          <p:nvPr/>
        </p:nvSpPr>
        <p:spPr>
          <a:xfrm>
            <a:off x="405331" y="1711791"/>
            <a:ext cx="6605069" cy="460328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AutoNum type="arabicPeriod"/>
            </a:pPr>
            <a:r>
              <a:rPr lang="en-US" b="0" dirty="0"/>
              <a:t>Review the OBSERVATION_PERIOD logic</a:t>
            </a:r>
          </a:p>
          <a:p>
            <a:pPr marL="914400" lvl="1" indent="-457200">
              <a:buFont typeface="+mj-lt"/>
              <a:buAutoNum type="alphaLcPeriod"/>
            </a:pPr>
            <a:r>
              <a:rPr lang="en-US" b="0" dirty="0">
                <a:hlinkClick r:id="rId5"/>
              </a:rPr>
              <a:t>https://ohdsi.github.io/ETL-Synthea/Observation_period.html</a:t>
            </a:r>
            <a:r>
              <a:rPr lang="en-US" b="0" dirty="0"/>
              <a:t> </a:t>
            </a:r>
          </a:p>
          <a:p>
            <a:pPr marL="0" lvl="1"/>
            <a:endParaRPr lang="en-US" sz="2400" b="0" dirty="0"/>
          </a:p>
          <a:p>
            <a:pPr lvl="1" indent="-457200"/>
            <a:r>
              <a:rPr lang="en-US" sz="2400" b="0" dirty="0"/>
              <a:t>2. Think through how that could be represented using SQL</a:t>
            </a:r>
          </a:p>
          <a:p>
            <a:endParaRPr lang="en-US" sz="2800" b="0" dirty="0"/>
          </a:p>
          <a:p>
            <a:r>
              <a:rPr lang="en-US" dirty="0"/>
              <a:t>Note:</a:t>
            </a:r>
            <a:r>
              <a:rPr lang="en-US" b="0" dirty="0"/>
              <a:t> If you are not a SQL programmer don’t worry! Feel free to use this time to explore the Achilles tool through the browser at </a:t>
            </a:r>
            <a:r>
              <a:rPr lang="en-US" b="0" dirty="0">
                <a:hlinkClick r:id="rId6"/>
              </a:rPr>
              <a:t>http://localhost/achilles/#/Synthea/dashboard</a:t>
            </a:r>
            <a:r>
              <a:rPr lang="en-US" b="0" dirty="0"/>
              <a:t>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2943433299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538010-927E-48B4-BD33-7EC75A0ABE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112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7217E1-5042-4522-9503-0788C7DD96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6143" y="990600"/>
            <a:ext cx="2249714" cy="2384855"/>
          </a:xfrm>
          <a:prstGeom prst="rect">
            <a:avLst/>
          </a:prstGeom>
        </p:spPr>
      </p:pic>
      <p:pic>
        <p:nvPicPr>
          <p:cNvPr id="14" name="Picture 2" descr="Image result for pusheen working">
            <a:extLst>
              <a:ext uri="{FF2B5EF4-FFF2-40B4-BE49-F238E27FC236}">
                <a16:creationId xmlns:a16="http://schemas.microsoft.com/office/drawing/2014/main" id="{FCE36123-4DB7-4D9F-850C-2DB5D13638C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8992" y="3111491"/>
            <a:ext cx="2388280" cy="2388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0F1D5F9C-151F-4FFE-9500-BEE93F5E972A}"/>
              </a:ext>
            </a:extLst>
          </p:cNvPr>
          <p:cNvSpPr txBox="1">
            <a:spLocks/>
          </p:cNvSpPr>
          <p:nvPr/>
        </p:nvSpPr>
        <p:spPr>
          <a:xfrm>
            <a:off x="1143000" y="152400"/>
            <a:ext cx="73152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rgbClr val="20425A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ETL Implementation – Your Turn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1E8455E-3E41-4563-9D05-1F23A39235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9432" y="871873"/>
            <a:ext cx="2038350" cy="6477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45F14E0-0B62-4697-AD3B-4FAE532D78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637" y="1710073"/>
            <a:ext cx="5400675" cy="36576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57CA862-936C-4FE2-9564-4285DAB3C271}"/>
              </a:ext>
            </a:extLst>
          </p:cNvPr>
          <p:cNvSpPr/>
          <p:nvPr/>
        </p:nvSpPr>
        <p:spPr>
          <a:xfrm>
            <a:off x="192834" y="5421787"/>
            <a:ext cx="895116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/>
            <a:r>
              <a:rPr lang="en-US" sz="2000" dirty="0">
                <a:hlinkClick r:id="rId6"/>
              </a:rPr>
              <a:t>https://github.com/OHDSI/Tutorial-ETL</a:t>
            </a:r>
            <a:endParaRPr lang="en-US" sz="2000" dirty="0"/>
          </a:p>
          <a:p>
            <a:pPr marL="0" lvl="1"/>
            <a:r>
              <a:rPr lang="en-US" sz="2000" dirty="0">
                <a:solidFill>
                  <a:srgbClr val="20425A"/>
                </a:solidFill>
              </a:rPr>
              <a:t>Materials </a:t>
            </a:r>
            <a:r>
              <a:rPr lang="en-US" sz="2000" dirty="0">
                <a:solidFill>
                  <a:srgbClr val="20425A"/>
                </a:solidFill>
                <a:sym typeface="Wingdings" panose="05000000000000000000" pitchFamily="2" charset="2"/>
              </a:rPr>
              <a:t> </a:t>
            </a:r>
            <a:r>
              <a:rPr lang="en-US" sz="2000" dirty="0">
                <a:solidFill>
                  <a:srgbClr val="20425A"/>
                </a:solidFill>
              </a:rPr>
              <a:t>Implementation</a:t>
            </a:r>
            <a:r>
              <a:rPr lang="en-US" sz="2000" dirty="0">
                <a:solidFill>
                  <a:srgbClr val="20425A"/>
                </a:solidFill>
                <a:sym typeface="Wingdings" panose="05000000000000000000" pitchFamily="2" charset="2"/>
              </a:rPr>
              <a:t> </a:t>
            </a:r>
            <a:r>
              <a:rPr lang="en-US" sz="2000" dirty="0" err="1">
                <a:solidFill>
                  <a:srgbClr val="20425A"/>
                </a:solidFill>
              </a:rPr>
              <a:t>Insert_Observation_Period_Lauren.sql</a:t>
            </a:r>
            <a:endParaRPr lang="en-US" sz="2000" dirty="0">
              <a:solidFill>
                <a:srgbClr val="20425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435329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538010-927E-48B4-BD33-7EC75A0ABE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113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7217E1-5042-4522-9503-0788C7DD96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6143" y="990600"/>
            <a:ext cx="2249714" cy="2384855"/>
          </a:xfrm>
          <a:prstGeom prst="rect">
            <a:avLst/>
          </a:prstGeom>
        </p:spPr>
      </p:pic>
      <p:pic>
        <p:nvPicPr>
          <p:cNvPr id="14" name="Picture 2" descr="Image result for pusheen working">
            <a:extLst>
              <a:ext uri="{FF2B5EF4-FFF2-40B4-BE49-F238E27FC236}">
                <a16:creationId xmlns:a16="http://schemas.microsoft.com/office/drawing/2014/main" id="{FCE36123-4DB7-4D9F-850C-2DB5D13638C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8992" y="3111491"/>
            <a:ext cx="2388280" cy="2388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0F1D5F9C-151F-4FFE-9500-BEE93F5E972A}"/>
              </a:ext>
            </a:extLst>
          </p:cNvPr>
          <p:cNvSpPr txBox="1">
            <a:spLocks/>
          </p:cNvSpPr>
          <p:nvPr/>
        </p:nvSpPr>
        <p:spPr>
          <a:xfrm>
            <a:off x="1143000" y="152400"/>
            <a:ext cx="73152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rgbClr val="20425A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ETL Implementation – Your Turn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1E8455E-3E41-4563-9D05-1F23A39235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9432" y="871873"/>
            <a:ext cx="2038350" cy="6477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45F14E0-0B62-4697-AD3B-4FAE532D78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637" y="1710073"/>
            <a:ext cx="5400675" cy="3657600"/>
          </a:xfrm>
          <a:prstGeom prst="rect">
            <a:avLst/>
          </a:prstGeom>
        </p:spPr>
      </p:pic>
      <p:sp>
        <p:nvSpPr>
          <p:cNvPr id="8" name="Frame 7">
            <a:extLst>
              <a:ext uri="{FF2B5EF4-FFF2-40B4-BE49-F238E27FC236}">
                <a16:creationId xmlns:a16="http://schemas.microsoft.com/office/drawing/2014/main" id="{D776C657-33CD-42C9-9082-B7F79FF32B73}"/>
              </a:ext>
            </a:extLst>
          </p:cNvPr>
          <p:cNvSpPr/>
          <p:nvPr/>
        </p:nvSpPr>
        <p:spPr>
          <a:xfrm>
            <a:off x="1613946" y="3933825"/>
            <a:ext cx="4243929" cy="555498"/>
          </a:xfrm>
          <a:prstGeom prst="frame">
            <a:avLst>
              <a:gd name="adj1" fmla="val 9763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Frame 8">
            <a:extLst>
              <a:ext uri="{FF2B5EF4-FFF2-40B4-BE49-F238E27FC236}">
                <a16:creationId xmlns:a16="http://schemas.microsoft.com/office/drawing/2014/main" id="{68584B4D-99F2-4485-904F-B41B8DDEAC66}"/>
              </a:ext>
            </a:extLst>
          </p:cNvPr>
          <p:cNvSpPr/>
          <p:nvPr/>
        </p:nvSpPr>
        <p:spPr>
          <a:xfrm>
            <a:off x="1013872" y="5089924"/>
            <a:ext cx="2081754" cy="277749"/>
          </a:xfrm>
          <a:prstGeom prst="frame">
            <a:avLst>
              <a:gd name="adj1" fmla="val 13192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47B4B14-78C2-4BCC-8477-C41AA0F85267}"/>
              </a:ext>
            </a:extLst>
          </p:cNvPr>
          <p:cNvSpPr/>
          <p:nvPr/>
        </p:nvSpPr>
        <p:spPr>
          <a:xfrm>
            <a:off x="192834" y="5421787"/>
            <a:ext cx="895116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/>
            <a:r>
              <a:rPr lang="en-US" sz="2000" dirty="0">
                <a:hlinkClick r:id="rId6"/>
              </a:rPr>
              <a:t>https://github.com/OHDSI/Tutorial-ETL</a:t>
            </a:r>
            <a:endParaRPr lang="en-US" sz="2000" dirty="0"/>
          </a:p>
          <a:p>
            <a:pPr marL="0" lvl="1"/>
            <a:r>
              <a:rPr lang="en-US" sz="2000" dirty="0">
                <a:solidFill>
                  <a:srgbClr val="20425A"/>
                </a:solidFill>
              </a:rPr>
              <a:t>Materials </a:t>
            </a:r>
            <a:r>
              <a:rPr lang="en-US" sz="2000" dirty="0">
                <a:solidFill>
                  <a:srgbClr val="20425A"/>
                </a:solidFill>
                <a:sym typeface="Wingdings" panose="05000000000000000000" pitchFamily="2" charset="2"/>
              </a:rPr>
              <a:t> </a:t>
            </a:r>
            <a:r>
              <a:rPr lang="en-US" sz="2000" dirty="0">
                <a:solidFill>
                  <a:srgbClr val="20425A"/>
                </a:solidFill>
              </a:rPr>
              <a:t>Implementation</a:t>
            </a:r>
            <a:r>
              <a:rPr lang="en-US" sz="2000" dirty="0">
                <a:solidFill>
                  <a:srgbClr val="20425A"/>
                </a:solidFill>
                <a:sym typeface="Wingdings" panose="05000000000000000000" pitchFamily="2" charset="2"/>
              </a:rPr>
              <a:t> </a:t>
            </a:r>
            <a:r>
              <a:rPr lang="en-US" sz="2000" dirty="0" err="1">
                <a:solidFill>
                  <a:srgbClr val="20425A"/>
                </a:solidFill>
              </a:rPr>
              <a:t>Insert_Observation_Period_Lauren.sql</a:t>
            </a:r>
            <a:endParaRPr lang="en-US" sz="2000" dirty="0">
              <a:solidFill>
                <a:srgbClr val="20425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367587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538010-927E-48B4-BD33-7EC75A0ABE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114</a:t>
            </a:fld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0F1D5F9C-151F-4FFE-9500-BEE93F5E972A}"/>
              </a:ext>
            </a:extLst>
          </p:cNvPr>
          <p:cNvSpPr txBox="1">
            <a:spLocks/>
          </p:cNvSpPr>
          <p:nvPr/>
        </p:nvSpPr>
        <p:spPr>
          <a:xfrm>
            <a:off x="1143000" y="152400"/>
            <a:ext cx="67818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rgbClr val="20425A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Resources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47B4B14-78C2-4BCC-8477-C41AA0F85267}"/>
              </a:ext>
            </a:extLst>
          </p:cNvPr>
          <p:cNvSpPr/>
          <p:nvPr/>
        </p:nvSpPr>
        <p:spPr>
          <a:xfrm>
            <a:off x="448842" y="1364754"/>
            <a:ext cx="8437983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20425A"/>
                </a:solidFill>
              </a:rPr>
              <a:t>The full </a:t>
            </a:r>
            <a:r>
              <a:rPr lang="en-US" sz="2800" dirty="0" err="1">
                <a:solidFill>
                  <a:srgbClr val="20425A"/>
                </a:solidFill>
              </a:rPr>
              <a:t>Synthea</a:t>
            </a:r>
            <a:r>
              <a:rPr lang="en-US" sz="2800" dirty="0">
                <a:solidFill>
                  <a:srgbClr val="20425A"/>
                </a:solidFill>
              </a:rPr>
              <a:t> builder can be found here:</a:t>
            </a:r>
            <a:endParaRPr lang="en-US" sz="2800" dirty="0"/>
          </a:p>
          <a:p>
            <a:pPr marL="0" lvl="1"/>
            <a:r>
              <a:rPr lang="en-US" sz="2800" dirty="0"/>
              <a:t>	</a:t>
            </a:r>
            <a:r>
              <a:rPr lang="en-US" sz="2800" dirty="0">
                <a:hlinkClick r:id="rId2"/>
              </a:rPr>
              <a:t>https://github.com/OHDSI/ETL-Synthea</a:t>
            </a:r>
            <a:endParaRPr lang="en-US" sz="2800" dirty="0"/>
          </a:p>
          <a:p>
            <a:pPr marL="0" lvl="1"/>
            <a:endParaRPr lang="en-US" dirty="0"/>
          </a:p>
          <a:p>
            <a:pPr lvl="1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20425A"/>
                </a:solidFill>
              </a:rPr>
              <a:t>Another example of a R/SQL builder for a much larger database:</a:t>
            </a:r>
          </a:p>
          <a:p>
            <a:pPr marL="457200" lvl="2"/>
            <a:r>
              <a:rPr lang="en-US" sz="2800" dirty="0">
                <a:solidFill>
                  <a:srgbClr val="20425A"/>
                </a:solidFill>
              </a:rPr>
              <a:t>	</a:t>
            </a:r>
            <a:r>
              <a:rPr lang="en-US" sz="2400" dirty="0">
                <a:solidFill>
                  <a:srgbClr val="20425A"/>
                </a:solidFill>
                <a:hlinkClick r:id="rId3"/>
              </a:rPr>
              <a:t>https://github.com/OHDSI/ETL-HealthVerityBuilder</a:t>
            </a:r>
            <a:r>
              <a:rPr lang="en-US" sz="2400" dirty="0">
                <a:solidFill>
                  <a:srgbClr val="20425A"/>
                </a:solidFill>
              </a:rPr>
              <a:t> </a:t>
            </a:r>
          </a:p>
          <a:p>
            <a:pPr marL="457200" lvl="2"/>
            <a:endParaRPr lang="en-US" dirty="0">
              <a:solidFill>
                <a:srgbClr val="20425A"/>
              </a:solidFill>
            </a:endParaRPr>
          </a:p>
          <a:p>
            <a:pPr marL="457200" lvl="2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20425A"/>
                </a:solidFill>
              </a:rPr>
              <a:t>A builder created using </a:t>
            </a:r>
            <a:r>
              <a:rPr lang="en-US" sz="2800" dirty="0" err="1">
                <a:solidFill>
                  <a:srgbClr val="20425A"/>
                </a:solidFill>
              </a:rPr>
              <a:t>.net</a:t>
            </a:r>
            <a:r>
              <a:rPr lang="en-US" sz="2800" dirty="0">
                <a:solidFill>
                  <a:srgbClr val="20425A"/>
                </a:solidFill>
              </a:rPr>
              <a:t>:</a:t>
            </a:r>
          </a:p>
          <a:p>
            <a:pPr marL="457200" lvl="3"/>
            <a:r>
              <a:rPr lang="en-US" sz="2800" dirty="0">
                <a:solidFill>
                  <a:srgbClr val="20425A"/>
                </a:solidFill>
              </a:rPr>
              <a:t>	</a:t>
            </a:r>
            <a:r>
              <a:rPr lang="en-US" sz="2800" dirty="0">
                <a:solidFill>
                  <a:srgbClr val="20425A"/>
                </a:solidFill>
                <a:hlinkClick r:id="rId4"/>
              </a:rPr>
              <a:t>https://github.com/OHDSI/ETL-CDMBuilder</a:t>
            </a:r>
            <a:r>
              <a:rPr lang="en-US" sz="2800" dirty="0">
                <a:solidFill>
                  <a:srgbClr val="20425A"/>
                </a:solidFill>
              </a:rPr>
              <a:t> </a:t>
            </a:r>
          </a:p>
          <a:p>
            <a:pPr marL="457200" lvl="3"/>
            <a:endParaRPr lang="en-US" dirty="0">
              <a:solidFill>
                <a:srgbClr val="20425A"/>
              </a:solidFill>
            </a:endParaRPr>
          </a:p>
          <a:p>
            <a:pPr marL="457200" lvl="3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20425A"/>
                </a:solidFill>
              </a:rPr>
              <a:t>A builder created using the AWS lambda functionality:</a:t>
            </a:r>
          </a:p>
          <a:p>
            <a:pPr marL="457200" lvl="4"/>
            <a:r>
              <a:rPr lang="en-US" sz="2800" dirty="0">
                <a:solidFill>
                  <a:srgbClr val="20425A"/>
                </a:solidFill>
              </a:rPr>
              <a:t>	</a:t>
            </a:r>
            <a:r>
              <a:rPr lang="en-US" sz="2800" dirty="0">
                <a:solidFill>
                  <a:srgbClr val="20425A"/>
                </a:solidFill>
                <a:hlinkClick r:id="rId5"/>
              </a:rPr>
              <a:t>https://github.com/OHDSI/ETL-lambdabuilder</a:t>
            </a:r>
            <a:r>
              <a:rPr lang="en-US" sz="2800" dirty="0">
                <a:solidFill>
                  <a:srgbClr val="20425A"/>
                </a:solidFill>
              </a:rPr>
              <a:t> </a:t>
            </a:r>
          </a:p>
          <a:p>
            <a:pPr marL="0" lvl="1"/>
            <a:r>
              <a:rPr lang="en-US" sz="2000" dirty="0">
                <a:solidFill>
                  <a:srgbClr val="20425A"/>
                </a:solidFill>
              </a:rPr>
              <a:t>	(in development)</a:t>
            </a:r>
          </a:p>
        </p:txBody>
      </p:sp>
      <p:pic>
        <p:nvPicPr>
          <p:cNvPr id="12" name="Picture 11" descr="Image result for pusheen transparent background">
            <a:extLst>
              <a:ext uri="{FF2B5EF4-FFF2-40B4-BE49-F238E27FC236}">
                <a16:creationId xmlns:a16="http://schemas.microsoft.com/office/drawing/2014/main" id="{8D4222FE-89C6-4B06-8993-F9757D5D3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58686"/>
            <a:ext cx="1110180" cy="1110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8259047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538010-927E-48B4-BD33-7EC75A0ABE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115</a:t>
            </a:fld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0F1D5F9C-151F-4FFE-9500-BEE93F5E972A}"/>
              </a:ext>
            </a:extLst>
          </p:cNvPr>
          <p:cNvSpPr txBox="1">
            <a:spLocks/>
          </p:cNvSpPr>
          <p:nvPr/>
        </p:nvSpPr>
        <p:spPr>
          <a:xfrm>
            <a:off x="1143000" y="152400"/>
            <a:ext cx="67818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rgbClr val="20425A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ETL Implementation - Advanced Topics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47B4B14-78C2-4BCC-8477-C41AA0F85267}"/>
              </a:ext>
            </a:extLst>
          </p:cNvPr>
          <p:cNvSpPr/>
          <p:nvPr/>
        </p:nvSpPr>
        <p:spPr>
          <a:xfrm>
            <a:off x="439317" y="1469529"/>
            <a:ext cx="8437983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20425A"/>
                </a:solidFill>
              </a:rPr>
              <a:t>VISIT_OCCURRENCE logic</a:t>
            </a:r>
          </a:p>
          <a:p>
            <a:pPr lvl="1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20425A"/>
                </a:solidFill>
              </a:rPr>
              <a:t>Use of chunking for large databases</a:t>
            </a:r>
          </a:p>
          <a:p>
            <a:pPr lvl="1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20425A"/>
                </a:solidFill>
              </a:rPr>
              <a:t>Use and creation of intermediate tables</a:t>
            </a:r>
          </a:p>
          <a:p>
            <a:pPr marL="0" lvl="1"/>
            <a:endParaRPr lang="en-US" sz="2000" dirty="0">
              <a:solidFill>
                <a:srgbClr val="20425A"/>
              </a:solidFill>
            </a:endParaRPr>
          </a:p>
        </p:txBody>
      </p:sp>
      <p:pic>
        <p:nvPicPr>
          <p:cNvPr id="12" name="Picture 11" descr="Image result for pusheen transparent background">
            <a:extLst>
              <a:ext uri="{FF2B5EF4-FFF2-40B4-BE49-F238E27FC236}">
                <a16:creationId xmlns:a16="http://schemas.microsoft.com/office/drawing/2014/main" id="{8D4222FE-89C6-4B06-8993-F9757D5D3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58686"/>
            <a:ext cx="1110180" cy="1110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9809373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B09BB711-7F55-435F-B3A8-99D65C1F3C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5494" y="1887880"/>
            <a:ext cx="6599906" cy="308223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28A6FFF-465A-4072-B77C-0AB8A35C0541}"/>
              </a:ext>
            </a:extLst>
          </p:cNvPr>
          <p:cNvSpPr/>
          <p:nvPr/>
        </p:nvSpPr>
        <p:spPr>
          <a:xfrm>
            <a:off x="5615447" y="3428999"/>
            <a:ext cx="1643743" cy="1643743"/>
          </a:xfrm>
          <a:prstGeom prst="rect">
            <a:avLst/>
          </a:prstGeom>
          <a:noFill/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362485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271DA-F5F1-4B0D-88C4-A342EA4A46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52400"/>
            <a:ext cx="7222787" cy="838200"/>
          </a:xfrm>
        </p:spPr>
        <p:txBody>
          <a:bodyPr/>
          <a:lstStyle/>
          <a:p>
            <a:r>
              <a:rPr lang="en-US" dirty="0"/>
              <a:t>Quality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54BA0A-2256-4F86-94E6-E60DFFCB6F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What tools are available to check that the CDM logic was implemented correctly?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	Achilles HEEL</a:t>
            </a:r>
          </a:p>
          <a:p>
            <a:pPr marL="0" indent="0">
              <a:buNone/>
            </a:pPr>
            <a:r>
              <a:rPr lang="en-US" dirty="0"/>
              <a:t>	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Rabbit-in-a-Hat  Test Case Framework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DFD5C7-EE62-4EBB-A963-C7849A53E6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56362" y="-17576"/>
            <a:ext cx="987638" cy="98763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311D0F-F6F5-420D-821C-BC2E6D2A0D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117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2BD06CE-E5BB-485E-B7C4-5453F7A8D6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79773" y="5405386"/>
            <a:ext cx="666750" cy="66138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C74CDD8-A80F-47D9-896E-2A0A20820B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71155" y="3672681"/>
            <a:ext cx="1533525" cy="55442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55167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271DA-F5F1-4B0D-88C4-A342EA4A46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52400"/>
            <a:ext cx="7222787" cy="838200"/>
          </a:xfrm>
        </p:spPr>
        <p:txBody>
          <a:bodyPr/>
          <a:lstStyle/>
          <a:p>
            <a:r>
              <a:rPr lang="en-US" dirty="0"/>
              <a:t>Achilles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DFD5C7-EE62-4EBB-A963-C7849A53E6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56362" y="-17576"/>
            <a:ext cx="987638" cy="98763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311D0F-F6F5-420D-821C-BC2E6D2A0D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118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BC8AB4B-1CE0-409A-B94A-E5C36076BF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90696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Achilles is a data characterization and quality tool available for download here: </a:t>
            </a:r>
          </a:p>
          <a:p>
            <a:pPr marL="571500" indent="0">
              <a:buNone/>
            </a:pPr>
            <a:r>
              <a:rPr lang="en-US" dirty="0">
                <a:hlinkClick r:id="rId5"/>
              </a:rPr>
              <a:t>https://github.com/OHDSI/Achilles</a:t>
            </a:r>
            <a:r>
              <a:rPr lang="en-US" dirty="0"/>
              <a:t> 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dirty="0"/>
              <a:t>For an example of how it was run for our sample data, that R script is located here: </a:t>
            </a:r>
          </a:p>
          <a:p>
            <a:pPr marL="574675" indent="0">
              <a:buNone/>
            </a:pPr>
            <a:r>
              <a:rPr lang="en-US" dirty="0">
                <a:hlinkClick r:id="rId6"/>
              </a:rPr>
              <a:t>https://github.com/OHDSI/Tutorial-ETL/blob/master/materials/Achilles/achillesRun.R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7366642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271DA-F5F1-4B0D-88C4-A342EA4A46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52400"/>
            <a:ext cx="7222787" cy="838200"/>
          </a:xfrm>
        </p:spPr>
        <p:txBody>
          <a:bodyPr/>
          <a:lstStyle/>
          <a:p>
            <a:r>
              <a:rPr lang="en-US" dirty="0"/>
              <a:t>Achilles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DFD5C7-EE62-4EBB-A963-C7849A53E6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56362" y="-17576"/>
            <a:ext cx="987638" cy="98763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311D0F-F6F5-420D-821C-BC2E6D2A0D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119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853DDE9-8402-4377-AD59-84B2EADBBD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6210" y="990600"/>
            <a:ext cx="6916366" cy="518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0453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8BFC8B-EA6C-4F1D-9362-73C8B3D4FC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the CDM?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C5BE79-B18F-467C-A605-F1E0C89B20EF}"/>
              </a:ext>
            </a:extLst>
          </p:cNvPr>
          <p:cNvSpPr txBox="1"/>
          <p:nvPr/>
        </p:nvSpPr>
        <p:spPr>
          <a:xfrm>
            <a:off x="217714" y="1163963"/>
            <a:ext cx="49015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Ability to pursue </a:t>
            </a:r>
            <a:r>
              <a:rPr lang="en-US" b="1" dirty="0"/>
              <a:t>cross-institutional collaborations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9BD520-158A-4F9D-8053-D1E339C9B6DA}"/>
              </a:ext>
            </a:extLst>
          </p:cNvPr>
          <p:cNvSpPr txBox="1"/>
          <p:nvPr/>
        </p:nvSpPr>
        <p:spPr>
          <a:xfrm>
            <a:off x="4088467" y="1623634"/>
            <a:ext cx="4816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Write </a:t>
            </a:r>
            <a:r>
              <a:rPr lang="en-US" b="1" dirty="0">
                <a:solidFill>
                  <a:srgbClr val="0070C0"/>
                </a:solidFill>
              </a:rPr>
              <a:t>one program </a:t>
            </a:r>
            <a:r>
              <a:rPr lang="en-US" dirty="0">
                <a:solidFill>
                  <a:srgbClr val="0070C0"/>
                </a:solidFill>
              </a:rPr>
              <a:t>to run on multiple data assets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67808A-0BD0-4866-AD62-B6A9D1F8BD36}"/>
              </a:ext>
            </a:extLst>
          </p:cNvPr>
          <p:cNvSpPr txBox="1"/>
          <p:nvPr/>
        </p:nvSpPr>
        <p:spPr>
          <a:xfrm>
            <a:off x="274688" y="2084539"/>
            <a:ext cx="7229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OMOP Vocabularies has greatly increased our 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ability to find relevant codes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2C6A44-5B7F-46FC-8753-68904A57D29A}"/>
              </a:ext>
            </a:extLst>
          </p:cNvPr>
          <p:cNvSpPr txBox="1"/>
          <p:nvPr/>
        </p:nvSpPr>
        <p:spPr>
          <a:xfrm>
            <a:off x="3510639" y="2544827"/>
            <a:ext cx="5176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You truly </a:t>
            </a:r>
            <a:r>
              <a:rPr lang="en-US" b="1" dirty="0"/>
              <a:t>know your data </a:t>
            </a:r>
            <a:r>
              <a:rPr lang="en-US" dirty="0"/>
              <a:t>if you convert it to the CDM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22F75C-C778-453C-BD7E-AB203C174E43}"/>
              </a:ext>
            </a:extLst>
          </p:cNvPr>
          <p:cNvSpPr txBox="1"/>
          <p:nvPr/>
        </p:nvSpPr>
        <p:spPr>
          <a:xfrm>
            <a:off x="299353" y="3005115"/>
            <a:ext cx="6873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If you know a problem with your data, you can use the </a:t>
            </a:r>
            <a:r>
              <a:rPr lang="en-US" b="1" dirty="0">
                <a:solidFill>
                  <a:srgbClr val="0070C0"/>
                </a:solidFill>
              </a:rPr>
              <a:t>ETL to address it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108DA1-4DBF-4503-A146-4A2457F1A6D3}"/>
              </a:ext>
            </a:extLst>
          </p:cNvPr>
          <p:cNvSpPr txBox="1"/>
          <p:nvPr/>
        </p:nvSpPr>
        <p:spPr>
          <a:xfrm>
            <a:off x="299353" y="3925691"/>
            <a:ext cx="64738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You can use </a:t>
            </a:r>
            <a:r>
              <a:rPr lang="en-US" b="1" dirty="0"/>
              <a:t>standardized tools </a:t>
            </a:r>
            <a:r>
              <a:rPr lang="en-US" dirty="0"/>
              <a:t>developed by OHDSI like ATLAS and </a:t>
            </a:r>
            <a:br>
              <a:rPr lang="en-US" dirty="0"/>
            </a:br>
            <a:r>
              <a:rPr lang="en-US" dirty="0"/>
              <a:t>the Patient Level Prediction Package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544821E-156D-4DF2-BAC2-3942511C776F}"/>
              </a:ext>
            </a:extLst>
          </p:cNvPr>
          <p:cNvSpPr txBox="1"/>
          <p:nvPr/>
        </p:nvSpPr>
        <p:spPr>
          <a:xfrm>
            <a:off x="1777199" y="3465403"/>
            <a:ext cx="740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b="1" dirty="0">
                <a:effectLst/>
              </a:rPr>
              <a:t>Whole community of researchers </a:t>
            </a:r>
            <a:r>
              <a:rPr lang="en-US" dirty="0">
                <a:effectLst/>
              </a:rPr>
              <a:t>across diverse organizations and countries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50F3AE5-9DE9-47E4-8268-978522C563E5}"/>
              </a:ext>
            </a:extLst>
          </p:cNvPr>
          <p:cNvSpPr txBox="1"/>
          <p:nvPr/>
        </p:nvSpPr>
        <p:spPr>
          <a:xfrm>
            <a:off x="2855631" y="4662978"/>
            <a:ext cx="61227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>
                <a:effectLst/>
              </a:rPr>
              <a:t>The CDM brings </a:t>
            </a:r>
            <a:r>
              <a:rPr lang="en-US" b="1" dirty="0">
                <a:effectLst/>
              </a:rPr>
              <a:t>consistency </a:t>
            </a:r>
            <a:r>
              <a:rPr lang="en-US" dirty="0">
                <a:effectLst/>
              </a:rPr>
              <a:t>to observational research through </a:t>
            </a:r>
          </a:p>
          <a:p>
            <a:r>
              <a:rPr lang="en-US" dirty="0">
                <a:effectLst/>
              </a:rPr>
              <a:t>standardization of many of its components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E576DE2-1482-4921-9747-CD98C7CA9D4C}"/>
              </a:ext>
            </a:extLst>
          </p:cNvPr>
          <p:cNvSpPr txBox="1"/>
          <p:nvPr/>
        </p:nvSpPr>
        <p:spPr>
          <a:xfrm>
            <a:off x="299353" y="5400265"/>
            <a:ext cx="8606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>
                <a:effectLst/>
              </a:rPr>
              <a:t>Buy vs Build:  leverage an entire community of technical and scientific capability for </a:t>
            </a:r>
            <a:r>
              <a:rPr lang="en-US" b="1" dirty="0">
                <a:effectLst/>
              </a:rPr>
              <a:t>“free”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4B86BD5-62AE-47D3-B875-4F1B5D63312F}"/>
              </a:ext>
            </a:extLst>
          </p:cNvPr>
          <p:cNvSpPr txBox="1"/>
          <p:nvPr/>
        </p:nvSpPr>
        <p:spPr>
          <a:xfrm>
            <a:off x="2088981" y="5860551"/>
            <a:ext cx="4966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Takes observational research towards </a:t>
            </a:r>
            <a:r>
              <a:rPr lang="en-US" b="1" dirty="0"/>
              <a:t>open science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0478CE-7F5D-4879-BD71-84828D15FC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739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9" grpId="0"/>
      <p:bldP spid="10" grpId="0"/>
      <p:bldP spid="11" grpId="0"/>
      <p:bldP spid="12" grpId="0"/>
      <p:bldP spid="13" grpId="0"/>
      <p:bldP spid="14" grpId="0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271DA-F5F1-4B0D-88C4-A342EA4A46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52400"/>
            <a:ext cx="7222787" cy="838200"/>
          </a:xfrm>
        </p:spPr>
        <p:txBody>
          <a:bodyPr/>
          <a:lstStyle/>
          <a:p>
            <a:r>
              <a:rPr lang="en-US" dirty="0"/>
              <a:t>Achilles Heel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DFD5C7-EE62-4EBB-A963-C7849A53E6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56362" y="-17576"/>
            <a:ext cx="987638" cy="98763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311D0F-F6F5-420D-821C-BC2E6D2A0D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120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BC8AB4B-1CE0-409A-B94A-E5C36076BF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906963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/>
              <a:t>Achilles heel is a report generated by the Achilles application that will run a series of data quality checks on the CDM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F128A86-3F84-40B7-91E4-1A6C0DD401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2732" y="2282924"/>
            <a:ext cx="6459166" cy="4688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466710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9EB30-9F48-4F0E-9793-5DD834B65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ETL Maintenance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2BEAB10-9065-44A8-B04F-DC235D3D32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013" y="3870711"/>
            <a:ext cx="1543050" cy="50482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3ACB8D49-BEDE-4424-AFBC-1EFA1355D0C3}"/>
              </a:ext>
            </a:extLst>
          </p:cNvPr>
          <p:cNvSpPr/>
          <p:nvPr/>
        </p:nvSpPr>
        <p:spPr>
          <a:xfrm>
            <a:off x="59608" y="4499379"/>
            <a:ext cx="21318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New Vocab?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FDD71A8-FD27-4BF3-A44A-752AB07F9F54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86871" y="2575561"/>
            <a:ext cx="822586" cy="822586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D5B52D95-DDCC-4471-926E-171B8E9EADA8}"/>
              </a:ext>
            </a:extLst>
          </p:cNvPr>
          <p:cNvSpPr/>
          <p:nvPr/>
        </p:nvSpPr>
        <p:spPr>
          <a:xfrm>
            <a:off x="77070" y="3324675"/>
            <a:ext cx="21318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Bug Found?</a:t>
            </a:r>
          </a:p>
        </p:txBody>
      </p:sp>
      <p:sp>
        <p:nvSpPr>
          <p:cNvPr id="14" name="Flowchart: Magnetic Disk 13">
            <a:extLst>
              <a:ext uri="{FF2B5EF4-FFF2-40B4-BE49-F238E27FC236}">
                <a16:creationId xmlns:a16="http://schemas.microsoft.com/office/drawing/2014/main" id="{E7950BF0-93C6-432A-BC41-3EDF6634FA42}"/>
              </a:ext>
            </a:extLst>
          </p:cNvPr>
          <p:cNvSpPr/>
          <p:nvPr/>
        </p:nvSpPr>
        <p:spPr>
          <a:xfrm>
            <a:off x="809244" y="1331168"/>
            <a:ext cx="523647" cy="604898"/>
          </a:xfrm>
          <a:prstGeom prst="flowChartMagneticDisk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A2FB6FF-F96E-4E52-9667-6DE037C50048}"/>
              </a:ext>
            </a:extLst>
          </p:cNvPr>
          <p:cNvSpPr/>
          <p:nvPr/>
        </p:nvSpPr>
        <p:spPr>
          <a:xfrm>
            <a:off x="52623" y="1929230"/>
            <a:ext cx="21318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Changed or Updated Raw Data?</a:t>
            </a:r>
          </a:p>
        </p:txBody>
      </p:sp>
      <p:pic>
        <p:nvPicPr>
          <p:cNvPr id="54" name="Picture 4" descr="Image result for pusheen transparent background">
            <a:extLst>
              <a:ext uri="{FF2B5EF4-FFF2-40B4-BE49-F238E27FC236}">
                <a16:creationId xmlns:a16="http://schemas.microsoft.com/office/drawing/2014/main" id="{C6A4807A-3BA2-411D-B353-B9223E23B4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8112" y="3600748"/>
            <a:ext cx="1522917" cy="1522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53B0802-4AEC-47BD-BF80-B1624029905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34869" y="3657645"/>
            <a:ext cx="1466020" cy="1466020"/>
          </a:xfrm>
          <a:prstGeom prst="rect">
            <a:avLst/>
          </a:prstGeom>
        </p:spPr>
      </p:pic>
      <p:sp>
        <p:nvSpPr>
          <p:cNvPr id="56" name="Scroll: Vertical 55">
            <a:extLst>
              <a:ext uri="{FF2B5EF4-FFF2-40B4-BE49-F238E27FC236}">
                <a16:creationId xmlns:a16="http://schemas.microsoft.com/office/drawing/2014/main" id="{39DCBA07-0EEB-46FA-B378-6E7E2561D6A4}"/>
              </a:ext>
            </a:extLst>
          </p:cNvPr>
          <p:cNvSpPr/>
          <p:nvPr/>
        </p:nvSpPr>
        <p:spPr>
          <a:xfrm>
            <a:off x="4700889" y="2321389"/>
            <a:ext cx="675609" cy="762162"/>
          </a:xfrm>
          <a:prstGeom prst="verticalScroll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ETL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80055174-D705-4144-A24F-41A959E5429C}"/>
              </a:ext>
            </a:extLst>
          </p:cNvPr>
          <p:cNvSpPr/>
          <p:nvPr/>
        </p:nvSpPr>
        <p:spPr>
          <a:xfrm>
            <a:off x="5038693" y="4870636"/>
            <a:ext cx="21318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A technical person implements the ETL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0ED08640-25B1-44C6-B296-028A26E5CE93}"/>
              </a:ext>
            </a:extLst>
          </p:cNvPr>
          <p:cNvSpPr/>
          <p:nvPr/>
        </p:nvSpPr>
        <p:spPr>
          <a:xfrm>
            <a:off x="2969476" y="4879337"/>
            <a:ext cx="17795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All are involved in quality control</a:t>
            </a:r>
          </a:p>
        </p:txBody>
      </p:sp>
      <p:sp>
        <p:nvSpPr>
          <p:cNvPr id="59" name="Arrow: Right 58">
            <a:extLst>
              <a:ext uri="{FF2B5EF4-FFF2-40B4-BE49-F238E27FC236}">
                <a16:creationId xmlns:a16="http://schemas.microsoft.com/office/drawing/2014/main" id="{47100BA2-D0F6-419B-BFEE-9FDD19AEC7CD}"/>
              </a:ext>
            </a:extLst>
          </p:cNvPr>
          <p:cNvSpPr/>
          <p:nvPr/>
        </p:nvSpPr>
        <p:spPr>
          <a:xfrm rot="2775711">
            <a:off x="5459164" y="3192862"/>
            <a:ext cx="669579" cy="664208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Arrow: Right 59">
            <a:extLst>
              <a:ext uri="{FF2B5EF4-FFF2-40B4-BE49-F238E27FC236}">
                <a16:creationId xmlns:a16="http://schemas.microsoft.com/office/drawing/2014/main" id="{9C3D346A-5AA9-4B8D-98A4-35C7EB6A40A5}"/>
              </a:ext>
            </a:extLst>
          </p:cNvPr>
          <p:cNvSpPr/>
          <p:nvPr/>
        </p:nvSpPr>
        <p:spPr>
          <a:xfrm rot="10800000">
            <a:off x="4627089" y="4062862"/>
            <a:ext cx="678385" cy="655586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Arrow: Right 60">
            <a:extLst>
              <a:ext uri="{FF2B5EF4-FFF2-40B4-BE49-F238E27FC236}">
                <a16:creationId xmlns:a16="http://schemas.microsoft.com/office/drawing/2014/main" id="{EFF063AB-87FC-4204-A6B1-963009939573}"/>
              </a:ext>
            </a:extLst>
          </p:cNvPr>
          <p:cNvSpPr/>
          <p:nvPr/>
        </p:nvSpPr>
        <p:spPr>
          <a:xfrm rot="18993669">
            <a:off x="3918379" y="3006685"/>
            <a:ext cx="678385" cy="655586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CAF06341-B142-4DF8-AECA-E8557BC3AFA4}"/>
              </a:ext>
            </a:extLst>
          </p:cNvPr>
          <p:cNvSpPr/>
          <p:nvPr/>
        </p:nvSpPr>
        <p:spPr>
          <a:xfrm>
            <a:off x="4158085" y="1606065"/>
            <a:ext cx="17795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ETL Documentation </a:t>
            </a:r>
          </a:p>
        </p:txBody>
      </p:sp>
      <p:sp>
        <p:nvSpPr>
          <p:cNvPr id="63" name="Arrow: Right 62">
            <a:extLst>
              <a:ext uri="{FF2B5EF4-FFF2-40B4-BE49-F238E27FC236}">
                <a16:creationId xmlns:a16="http://schemas.microsoft.com/office/drawing/2014/main" id="{318FB5AD-D156-4E17-865F-6A265499D881}"/>
              </a:ext>
            </a:extLst>
          </p:cNvPr>
          <p:cNvSpPr/>
          <p:nvPr/>
        </p:nvSpPr>
        <p:spPr>
          <a:xfrm>
            <a:off x="2143500" y="1329146"/>
            <a:ext cx="840143" cy="822586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Arrow: Right 63">
            <a:extLst>
              <a:ext uri="{FF2B5EF4-FFF2-40B4-BE49-F238E27FC236}">
                <a16:creationId xmlns:a16="http://schemas.microsoft.com/office/drawing/2014/main" id="{D9361A5A-6DF6-4100-87E7-6DF2175FAA90}"/>
              </a:ext>
            </a:extLst>
          </p:cNvPr>
          <p:cNvSpPr/>
          <p:nvPr/>
        </p:nvSpPr>
        <p:spPr>
          <a:xfrm>
            <a:off x="2143500" y="2627441"/>
            <a:ext cx="840143" cy="822586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Arrow: Right 64">
            <a:extLst>
              <a:ext uri="{FF2B5EF4-FFF2-40B4-BE49-F238E27FC236}">
                <a16:creationId xmlns:a16="http://schemas.microsoft.com/office/drawing/2014/main" id="{0FC45633-CBB3-4852-A0FB-9B27BA9B2E0B}"/>
              </a:ext>
            </a:extLst>
          </p:cNvPr>
          <p:cNvSpPr/>
          <p:nvPr/>
        </p:nvSpPr>
        <p:spPr>
          <a:xfrm>
            <a:off x="2143500" y="5114375"/>
            <a:ext cx="840143" cy="822586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Flowchart: Magnetic Disk 65">
            <a:extLst>
              <a:ext uri="{FF2B5EF4-FFF2-40B4-BE49-F238E27FC236}">
                <a16:creationId xmlns:a16="http://schemas.microsoft.com/office/drawing/2014/main" id="{EBEB9D60-424E-4C83-8850-F6541D60CB9E}"/>
              </a:ext>
            </a:extLst>
          </p:cNvPr>
          <p:cNvSpPr/>
          <p:nvPr/>
        </p:nvSpPr>
        <p:spPr>
          <a:xfrm>
            <a:off x="7870040" y="2972739"/>
            <a:ext cx="1012371" cy="912521"/>
          </a:xfrm>
          <a:prstGeom prst="flowChartMagneticDisk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4D1CBFAA-FB20-4498-84C9-D1FB66457550}"/>
              </a:ext>
            </a:extLst>
          </p:cNvPr>
          <p:cNvSpPr/>
          <p:nvPr/>
        </p:nvSpPr>
        <p:spPr>
          <a:xfrm>
            <a:off x="7308008" y="3956008"/>
            <a:ext cx="21318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Updated CDM</a:t>
            </a:r>
          </a:p>
        </p:txBody>
      </p:sp>
      <p:sp>
        <p:nvSpPr>
          <p:cNvPr id="68" name="Arrow: Right 67">
            <a:extLst>
              <a:ext uri="{FF2B5EF4-FFF2-40B4-BE49-F238E27FC236}">
                <a16:creationId xmlns:a16="http://schemas.microsoft.com/office/drawing/2014/main" id="{6F03CDCA-58CD-4DD4-80C8-4831FB3CA572}"/>
              </a:ext>
            </a:extLst>
          </p:cNvPr>
          <p:cNvSpPr/>
          <p:nvPr/>
        </p:nvSpPr>
        <p:spPr>
          <a:xfrm>
            <a:off x="6928927" y="3098048"/>
            <a:ext cx="840143" cy="822586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9" name="Picture 6" descr="http://www.ohdsi.org/web/wiki/lib/exe/fetch.php?w=100&amp;tok=44f68f&amp;media=t-ohdsi-logo-only.png">
            <a:extLst>
              <a:ext uri="{FF2B5EF4-FFF2-40B4-BE49-F238E27FC236}">
                <a16:creationId xmlns:a16="http://schemas.microsoft.com/office/drawing/2014/main" id="{C7B0AE73-0DB3-4DB2-AFA6-DD2D69882A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196" y="5123665"/>
            <a:ext cx="667512" cy="66751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" name="Rectangle 69">
            <a:extLst>
              <a:ext uri="{FF2B5EF4-FFF2-40B4-BE49-F238E27FC236}">
                <a16:creationId xmlns:a16="http://schemas.microsoft.com/office/drawing/2014/main" id="{54D650C0-282C-408F-90FC-0561E732F0A8}"/>
              </a:ext>
            </a:extLst>
          </p:cNvPr>
          <p:cNvSpPr/>
          <p:nvPr/>
        </p:nvSpPr>
        <p:spPr>
          <a:xfrm>
            <a:off x="80019" y="5930022"/>
            <a:ext cx="21318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CDM Update?</a:t>
            </a:r>
          </a:p>
        </p:txBody>
      </p:sp>
      <p:sp>
        <p:nvSpPr>
          <p:cNvPr id="71" name="Arrow: Right 70">
            <a:extLst>
              <a:ext uri="{FF2B5EF4-FFF2-40B4-BE49-F238E27FC236}">
                <a16:creationId xmlns:a16="http://schemas.microsoft.com/office/drawing/2014/main" id="{7E094D59-3B26-43A8-83A6-2EBE15B61932}"/>
              </a:ext>
            </a:extLst>
          </p:cNvPr>
          <p:cNvSpPr/>
          <p:nvPr/>
        </p:nvSpPr>
        <p:spPr>
          <a:xfrm>
            <a:off x="2143500" y="3711830"/>
            <a:ext cx="840143" cy="822586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BB3E97-ABF3-443A-9417-125907C2B9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113179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835A2D-8095-498E-8D9B-B7B7D2ED2B3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ETL Pain Points</a:t>
            </a:r>
          </a:p>
        </p:txBody>
      </p:sp>
      <p:pic>
        <p:nvPicPr>
          <p:cNvPr id="10242" name="Picture 2" descr="Image result for pusheen transparent background sad">
            <a:extLst>
              <a:ext uri="{FF2B5EF4-FFF2-40B4-BE49-F238E27FC236}">
                <a16:creationId xmlns:a16="http://schemas.microsoft.com/office/drawing/2014/main" id="{890A8F37-9576-4902-AD3E-CD8A5282BB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0890" y="3599916"/>
            <a:ext cx="1918620" cy="2181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2020258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4FA3C6-10B8-4A76-95DB-61B5762A8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80/20 Rule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735161-25D2-4664-8F41-3F6C0C13C1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087" y="1111704"/>
            <a:ext cx="8505825" cy="1543050"/>
          </a:xfrm>
          <a:prstGeom prst="rect">
            <a:avLst/>
          </a:prstGeom>
        </p:spPr>
      </p:pic>
      <p:pic>
        <p:nvPicPr>
          <p:cNvPr id="1026" name="Picture 2" descr="An external file that holds a picture, illustration, etc.&#10;Object name is 40264_2014_214_Fig1_HTML.jpg">
            <a:extLst>
              <a:ext uri="{FF2B5EF4-FFF2-40B4-BE49-F238E27FC236}">
                <a16:creationId xmlns:a16="http://schemas.microsoft.com/office/drawing/2014/main" id="{50D6050F-533B-488B-9EF6-1C68A39A73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272" y="2654754"/>
            <a:ext cx="5410200" cy="3648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85B0147-2766-4FC1-A3B6-62EEABB717C9}"/>
              </a:ext>
            </a:extLst>
          </p:cNvPr>
          <p:cNvSpPr txBox="1"/>
          <p:nvPr/>
        </p:nvSpPr>
        <p:spPr>
          <a:xfrm>
            <a:off x="6178663" y="3731844"/>
            <a:ext cx="24710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You don’t need to map all terms to get good data coverage!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61A5321-0E56-4A23-A861-F05EFE2E95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5247289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02551-67B8-4284-B75B-30D0666365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Comfort with Data Loss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322A12-C96D-4B76-A120-82098C98CB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124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5C54378-A742-461D-9B7D-42A0BF17C1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there is data that is not of research quality or there are methods to adjust, use the ETL to standardize that</a:t>
            </a:r>
          </a:p>
        </p:txBody>
      </p:sp>
      <p:graphicFrame>
        <p:nvGraphicFramePr>
          <p:cNvPr id="10" name="Content Placeholder 6">
            <a:extLst>
              <a:ext uri="{FF2B5EF4-FFF2-40B4-BE49-F238E27FC236}">
                <a16:creationId xmlns:a16="http://schemas.microsoft.com/office/drawing/2014/main" id="{74E19E1B-BA55-40A0-990A-B1D8EB1C775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61580238"/>
              </p:ext>
            </p:extLst>
          </p:nvPr>
        </p:nvGraphicFramePr>
        <p:xfrm>
          <a:off x="666203" y="2956560"/>
          <a:ext cx="8020597" cy="2682240"/>
        </p:xfrm>
        <a:graphic>
          <a:graphicData uri="http://schemas.openxmlformats.org/drawingml/2006/table">
            <a:tbl>
              <a:tblPr/>
              <a:tblGrid>
                <a:gridCol w="6148254">
                  <a:extLst>
                    <a:ext uri="{9D8B030D-6E8A-4147-A177-3AD203B41FA5}">
                      <a16:colId xmlns:a16="http://schemas.microsoft.com/office/drawing/2014/main" val="1835523396"/>
                    </a:ext>
                  </a:extLst>
                </a:gridCol>
                <a:gridCol w="1872343">
                  <a:extLst>
                    <a:ext uri="{9D8B030D-6E8A-4147-A177-3AD203B41FA5}">
                      <a16:colId xmlns:a16="http://schemas.microsoft.com/office/drawing/2014/main" val="2246338279"/>
                    </a:ext>
                  </a:extLst>
                </a:gridCol>
              </a:tblGrid>
              <a:tr h="232077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Example Patient Drop Counts from a CDM Build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 fontAlgn="b"/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2102178"/>
                  </a:ext>
                </a:extLst>
              </a:tr>
              <a:tr h="232077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Reason to Drop Someone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u="none" strike="noStrike" dirty="0">
                          <a:effectLst/>
                        </a:rPr>
                        <a:t>Person Count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0223477"/>
                  </a:ext>
                </a:extLst>
              </a:tr>
              <a:tr h="232077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Unknown gender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 dirty="0">
                          <a:effectLst/>
                        </a:rPr>
                        <a:t>                 23,592 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2566462"/>
                  </a:ext>
                </a:extLst>
              </a:tr>
              <a:tr h="395897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Implausible year of birth - past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 dirty="0">
                          <a:effectLst/>
                        </a:rPr>
                        <a:t>                      749 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6690816"/>
                  </a:ext>
                </a:extLst>
              </a:tr>
              <a:tr h="232077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Implausible year of birth - post earliest observation period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 dirty="0">
                          <a:effectLst/>
                        </a:rPr>
                        <a:t>3,836 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4946786"/>
                  </a:ext>
                </a:extLst>
              </a:tr>
              <a:tr h="232077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Gender changes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 dirty="0">
                          <a:effectLst/>
                        </a:rPr>
                        <a:t>                           2 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16147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5850214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21F1B-ED04-45AE-9694-40DB88D38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243391-214B-456F-A2DF-922AE60890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>
                <a:highlight>
                  <a:srgbClr val="FFFF00"/>
                </a:highlight>
              </a:rPr>
              <a:t>TA office hours:  1:1 advice</a:t>
            </a:r>
          </a:p>
          <a:p>
            <a:r>
              <a:rPr lang="en-US" dirty="0">
                <a:highlight>
                  <a:srgbClr val="FFFF00"/>
                </a:highlight>
              </a:rPr>
              <a:t>How do you make sure you have quality of data</a:t>
            </a:r>
          </a:p>
          <a:p>
            <a:r>
              <a:rPr lang="en-US" dirty="0">
                <a:highlight>
                  <a:srgbClr val="FFFF00"/>
                </a:highlight>
              </a:rPr>
              <a:t>Examples of bad structures (example of DX1,2,3,4) - Give example of the complexity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ETL real world scenario</a:t>
            </a:r>
          </a:p>
          <a:p>
            <a:pPr marL="57150" indent="0">
              <a:buNone/>
            </a:pPr>
            <a:r>
              <a:rPr lang="en-US" dirty="0">
                <a:highlight>
                  <a:srgbClr val="FFFF00"/>
                </a:highlight>
              </a:rPr>
              <a:t>Sign off on an ETL complete, or handling Vocab updates</a:t>
            </a:r>
          </a:p>
          <a:p>
            <a:pPr marL="57150" indent="0">
              <a:buNone/>
            </a:pPr>
            <a:r>
              <a:rPr lang="en-US" dirty="0">
                <a:highlight>
                  <a:srgbClr val="FFFF00"/>
                </a:highlight>
              </a:rPr>
              <a:t>How do you update it?</a:t>
            </a:r>
          </a:p>
          <a:p>
            <a:pPr marL="57150" indent="0">
              <a:buNone/>
            </a:pPr>
            <a:r>
              <a:rPr lang="en-US" dirty="0">
                <a:highlight>
                  <a:srgbClr val="FFFF00"/>
                </a:highlight>
              </a:rPr>
              <a:t>Things you should be thinking about to do with a data custodian</a:t>
            </a:r>
          </a:p>
          <a:p>
            <a:pPr marL="57150" indent="0">
              <a:buNone/>
            </a:pPr>
            <a:r>
              <a:rPr lang="en-US" dirty="0">
                <a:highlight>
                  <a:srgbClr val="FFFF00"/>
                </a:highlight>
              </a:rPr>
              <a:t>One code maps to multiple codes</a:t>
            </a:r>
          </a:p>
          <a:p>
            <a:pPr marL="57150" indent="0">
              <a:buNone/>
            </a:pPr>
            <a:endParaRPr lang="en-US" dirty="0">
              <a:highlight>
                <a:srgbClr val="FFFF00"/>
              </a:highlight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E331B2-5994-4BE5-8185-8A5DEDAE06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282729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2E75B-9D84-4FFE-A7F0-CC7C6A90E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41D0CA-E875-4CF2-95FA-4D5F12AA02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94856" y="1219200"/>
            <a:ext cx="6291943" cy="4906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Anthony Molinaro who wrote the </a:t>
            </a:r>
            <a:r>
              <a:rPr lang="en-US" dirty="0" err="1"/>
              <a:t>Synthea</a:t>
            </a:r>
            <a:r>
              <a:rPr lang="en-US" dirty="0"/>
              <a:t> CDM Builder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James Wiggins who helps us prepare an AWS instance for use today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Pusheen</a:t>
            </a:r>
            <a:r>
              <a:rPr lang="en-US" dirty="0"/>
              <a:t> the Cat</a:t>
            </a:r>
          </a:p>
          <a:p>
            <a:pPr marL="0" indent="0">
              <a:buNone/>
            </a:pPr>
            <a:r>
              <a:rPr lang="en-US" dirty="0">
                <a:hlinkClick r:id="rId3"/>
              </a:rPr>
              <a:t>http://pusheen.com/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A3AD27-8B3E-49C5-9507-AE7287A573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126</a:t>
            </a:fld>
            <a:endParaRPr lang="en-US"/>
          </a:p>
        </p:txBody>
      </p:sp>
      <p:pic>
        <p:nvPicPr>
          <p:cNvPr id="1026" name="Picture 2" descr="https://avatars0.githubusercontent.com/u/31700317?s=400&amp;v=4">
            <a:extLst>
              <a:ext uri="{FF2B5EF4-FFF2-40B4-BE49-F238E27FC236}">
                <a16:creationId xmlns:a16="http://schemas.microsoft.com/office/drawing/2014/main" id="{E8EC0FB3-DC93-4F1A-9E00-461391082A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219200"/>
            <a:ext cx="1480457" cy="1480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www.ohdsi.org/wp-content/uploads/2018/10/James_Wiggins_photo.jpg">
            <a:extLst>
              <a:ext uri="{FF2B5EF4-FFF2-40B4-BE49-F238E27FC236}">
                <a16:creationId xmlns:a16="http://schemas.microsoft.com/office/drawing/2014/main" id="{83DB01C5-6CDE-41A1-B806-B682714DD9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290" y="2751166"/>
            <a:ext cx="1133475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Image result for Pusheen">
            <a:extLst>
              <a:ext uri="{FF2B5EF4-FFF2-40B4-BE49-F238E27FC236}">
                <a16:creationId xmlns:a16="http://schemas.microsoft.com/office/drawing/2014/main" id="{570C0D0A-42D9-4A9A-92B3-9173F056C7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856" y="4326675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3660065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FEBB6B9E-1F57-564D-9E49-7D8E16FE4FC3}"/>
              </a:ext>
            </a:extLst>
          </p:cNvPr>
          <p:cNvSpPr/>
          <p:nvPr/>
        </p:nvSpPr>
        <p:spPr>
          <a:xfrm>
            <a:off x="1049641" y="1813526"/>
            <a:ext cx="2571750" cy="165735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3C62ACD-494C-FA43-BA9F-216A76EC0F3C}"/>
              </a:ext>
            </a:extLst>
          </p:cNvPr>
          <p:cNvSpPr/>
          <p:nvPr/>
        </p:nvSpPr>
        <p:spPr>
          <a:xfrm>
            <a:off x="3932111" y="3613750"/>
            <a:ext cx="4372748" cy="165735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E57D05A-BCEF-0844-91FF-654BC151FED3}"/>
              </a:ext>
            </a:extLst>
          </p:cNvPr>
          <p:cNvSpPr/>
          <p:nvPr/>
        </p:nvSpPr>
        <p:spPr>
          <a:xfrm>
            <a:off x="1051185" y="3613750"/>
            <a:ext cx="2571750" cy="165735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DA0266-B64D-CF4D-9551-6C4B860D1B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Thank you!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E928E7-5D6B-E74F-AC83-9CAC670805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3123" y="3899500"/>
            <a:ext cx="2047875" cy="12287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C701F81-382B-2F45-B63B-BDBBA19FC5C2}"/>
              </a:ext>
            </a:extLst>
          </p:cNvPr>
          <p:cNvSpPr txBox="1"/>
          <p:nvPr/>
        </p:nvSpPr>
        <p:spPr>
          <a:xfrm>
            <a:off x="4032510" y="3895030"/>
            <a:ext cx="4171950" cy="12695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dirty="0"/>
              <a:t>We like to thank Amazon Web Services for their valuable technical support and resources</a:t>
            </a:r>
          </a:p>
          <a:p>
            <a:endParaRPr lang="en-US" sz="135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76A3347-87D6-1248-A51D-0A58EC42EA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807" y="2354037"/>
            <a:ext cx="2497418" cy="576327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91EFC273-C010-B640-B83D-7EC61D7732DE}"/>
              </a:ext>
            </a:extLst>
          </p:cNvPr>
          <p:cNvSpPr/>
          <p:nvPr/>
        </p:nvSpPr>
        <p:spPr>
          <a:xfrm>
            <a:off x="3926576" y="1804258"/>
            <a:ext cx="4372748" cy="165735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08D0434-531B-B748-8EE8-8A0E008A8DA9}"/>
              </a:ext>
            </a:extLst>
          </p:cNvPr>
          <p:cNvSpPr txBox="1"/>
          <p:nvPr/>
        </p:nvSpPr>
        <p:spPr>
          <a:xfrm>
            <a:off x="4032510" y="1961245"/>
            <a:ext cx="417195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dirty="0"/>
              <a:t>This tutorial would not have been possible without the contribution of many collaborators in the OHDSI Community</a:t>
            </a:r>
          </a:p>
        </p:txBody>
      </p:sp>
    </p:spTree>
    <p:extLst>
      <p:ext uri="{BB962C8B-B14F-4D97-AF65-F5344CB8AC3E}">
        <p14:creationId xmlns:p14="http://schemas.microsoft.com/office/powerpoint/2010/main" val="397035381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sky, outdoor, building, large&#10;&#10;Description automatically generated">
            <a:extLst>
              <a:ext uri="{FF2B5EF4-FFF2-40B4-BE49-F238E27FC236}">
                <a16:creationId xmlns:a16="http://schemas.microsoft.com/office/drawing/2014/main" id="{5B9F50DD-8A98-CB49-A785-472AB9032F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02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652CF2-93AC-4145-9DFA-C5D7C8E05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the CDM?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F80990D-55EE-4998-933C-0017ED9217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7666841"/>
              </p:ext>
            </p:extLst>
          </p:nvPr>
        </p:nvGraphicFramePr>
        <p:xfrm>
          <a:off x="446314" y="1396999"/>
          <a:ext cx="8240487" cy="4572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46829">
                  <a:extLst>
                    <a:ext uri="{9D8B030D-6E8A-4147-A177-3AD203B41FA5}">
                      <a16:colId xmlns:a16="http://schemas.microsoft.com/office/drawing/2014/main" val="4249117797"/>
                    </a:ext>
                  </a:extLst>
                </a:gridCol>
                <a:gridCol w="2746829">
                  <a:extLst>
                    <a:ext uri="{9D8B030D-6E8A-4147-A177-3AD203B41FA5}">
                      <a16:colId xmlns:a16="http://schemas.microsoft.com/office/drawing/2014/main" val="2072997339"/>
                    </a:ext>
                  </a:extLst>
                </a:gridCol>
                <a:gridCol w="2746829">
                  <a:extLst>
                    <a:ext uri="{9D8B030D-6E8A-4147-A177-3AD203B41FA5}">
                      <a16:colId xmlns:a16="http://schemas.microsoft.com/office/drawing/2014/main" val="1226616620"/>
                    </a:ext>
                  </a:extLst>
                </a:gridCol>
              </a:tblGrid>
              <a:tr h="268515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Regulator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Data Source Owners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Small to Medium Enterprises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1844666"/>
                  </a:ext>
                </a:extLst>
              </a:tr>
              <a:tr h="2211253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000" dirty="0"/>
                        <a:t>Increased capacity to carry out studies with big geographical coverage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sz="2000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000" dirty="0"/>
                        <a:t>Increased capacity to look at patients holistically across health systems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sz="2000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000" dirty="0"/>
                        <a:t>Easier assessment of </a:t>
                      </a:r>
                      <a:r>
                        <a:rPr lang="en-US" sz="2000" b="1" dirty="0"/>
                        <a:t>data quality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0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Improved </a:t>
                      </a:r>
                      <a:r>
                        <a:rPr lang="en-US" sz="20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interoperability</a:t>
                      </a:r>
                      <a:r>
                        <a:rPr lang="en-US" sz="20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-&gt; added value for your data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sz="20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0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More effective use of (limited) resources, </a:t>
                      </a:r>
                      <a:r>
                        <a:rPr lang="en-US" sz="20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increased competitiveness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000" dirty="0"/>
                        <a:t>PETER TO SEND 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2103990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581CAA1-0F4B-4243-A0C4-2C893A119E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379B7CA-9CD6-421F-A2B8-15182AD343CA}"/>
              </a:ext>
            </a:extLst>
          </p:cNvPr>
          <p:cNvSpPr/>
          <p:nvPr/>
        </p:nvSpPr>
        <p:spPr>
          <a:xfrm>
            <a:off x="1741714" y="1273629"/>
            <a:ext cx="5617029" cy="3548742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PETER SENDING ME THIS</a:t>
            </a:r>
          </a:p>
        </p:txBody>
      </p:sp>
      <p:pic>
        <p:nvPicPr>
          <p:cNvPr id="7" name="Picture 2" descr="Bitmoji Image">
            <a:extLst>
              <a:ext uri="{FF2B5EF4-FFF2-40B4-BE49-F238E27FC236}">
                <a16:creationId xmlns:a16="http://schemas.microsoft.com/office/drawing/2014/main" id="{0411A2A4-5AC7-4851-AAE3-D84AE60F80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5899" y="4053286"/>
            <a:ext cx="2269354" cy="2269354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  <a:extLst/>
        </p:spPr>
      </p:pic>
    </p:spTree>
    <p:extLst>
      <p:ext uri="{BB962C8B-B14F-4D97-AF65-F5344CB8AC3E}">
        <p14:creationId xmlns:p14="http://schemas.microsoft.com/office/powerpoint/2010/main" val="21213332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6AA83-3979-428D-9B3A-A9FF8AC5DE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62B40F-AF05-4245-B541-FC7B31F49E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906963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Extract, Transform, Load</a:t>
            </a:r>
          </a:p>
          <a:p>
            <a:endParaRPr lang="en-US" dirty="0"/>
          </a:p>
          <a:p>
            <a:r>
              <a:rPr lang="en-US" dirty="0"/>
              <a:t>In order to get from our native/raw data into the OMOP CDM we need to design and develop and ETL process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Goal in </a:t>
            </a:r>
            <a:r>
              <a:rPr lang="en-US" dirty="0" err="1"/>
              <a:t>ETLing</a:t>
            </a:r>
            <a:r>
              <a:rPr lang="en-US" dirty="0"/>
              <a:t> is standardize the format and terminology</a:t>
            </a:r>
          </a:p>
          <a:p>
            <a:endParaRPr lang="en-US" dirty="0"/>
          </a:p>
          <a:p>
            <a:r>
              <a:rPr lang="en-US" dirty="0"/>
              <a:t>This tutorial</a:t>
            </a:r>
          </a:p>
          <a:p>
            <a:pPr lvl="1"/>
            <a:r>
              <a:rPr lang="en-US" dirty="0"/>
              <a:t>Will teach you best practices around designing an ETL and CDM maintenance</a:t>
            </a:r>
          </a:p>
          <a:p>
            <a:pPr lvl="1"/>
            <a:r>
              <a:rPr lang="en-US" dirty="0"/>
              <a:t>Will not teach you how to program an ETL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92D7EF-0E8C-4453-8B0C-276635A0FF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1026" name="Picture 2" descr="https://www.ohdsi-europe.org/images/pathfigure.png">
            <a:extLst>
              <a:ext uri="{FF2B5EF4-FFF2-40B4-BE49-F238E27FC236}">
                <a16:creationId xmlns:a16="http://schemas.microsoft.com/office/drawing/2014/main" id="{04812841-D4BE-4154-97E5-044986576D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3575" y="2652712"/>
            <a:ext cx="5276850" cy="155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76962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9EB30-9F48-4F0E-9793-5DD834B65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ETL Process</a:t>
            </a:r>
          </a:p>
        </p:txBody>
      </p:sp>
      <p:pic>
        <p:nvPicPr>
          <p:cNvPr id="26" name="Picture 2" descr="alt text">
            <a:extLst>
              <a:ext uri="{FF2B5EF4-FFF2-40B4-BE49-F238E27FC236}">
                <a16:creationId xmlns:a16="http://schemas.microsoft.com/office/drawing/2014/main" id="{08F4DE72-AD56-4469-BCF1-2570F8768E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43" y="5176886"/>
            <a:ext cx="609600" cy="6096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lt text">
            <a:extLst>
              <a:ext uri="{FF2B5EF4-FFF2-40B4-BE49-F238E27FC236}">
                <a16:creationId xmlns:a16="http://schemas.microsoft.com/office/drawing/2014/main" id="{C662B725-B696-4291-AAE2-ACE3B43727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660" y="5189299"/>
            <a:ext cx="609600" cy="6096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A56B4AB1-3FF5-4B72-9581-A5DB1DE165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3935" y="5165486"/>
            <a:ext cx="666750" cy="65722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30" name="Picture 6" descr="http://www.ohdsi.org/web/wiki/lib/exe/fetch.php?w=100&amp;tok=44f68f&amp;media=t-ohdsi-logo-only.png">
            <a:extLst>
              <a:ext uri="{FF2B5EF4-FFF2-40B4-BE49-F238E27FC236}">
                <a16:creationId xmlns:a16="http://schemas.microsoft.com/office/drawing/2014/main" id="{888B8901-38FA-453D-853D-ECE900F96B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8636" y="5118974"/>
            <a:ext cx="667512" cy="66751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DE85E4A7-D03F-4EFC-BEAF-E9F02D6D3C64}"/>
              </a:ext>
            </a:extLst>
          </p:cNvPr>
          <p:cNvSpPr txBox="1"/>
          <p:nvPr/>
        </p:nvSpPr>
        <p:spPr>
          <a:xfrm rot="16200000">
            <a:off x="-477164" y="5411489"/>
            <a:ext cx="1466020" cy="369332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OHDSI Tools</a:t>
            </a:r>
          </a:p>
        </p:txBody>
      </p:sp>
      <p:cxnSp>
        <p:nvCxnSpPr>
          <p:cNvPr id="1024" name="Straight Connector 1023">
            <a:extLst>
              <a:ext uri="{FF2B5EF4-FFF2-40B4-BE49-F238E27FC236}">
                <a16:creationId xmlns:a16="http://schemas.microsoft.com/office/drawing/2014/main" id="{621BB490-F3C3-49B0-9E00-4729A1FE91D9}"/>
              </a:ext>
            </a:extLst>
          </p:cNvPr>
          <p:cNvCxnSpPr>
            <a:cxnSpLocks/>
          </p:cNvCxnSpPr>
          <p:nvPr/>
        </p:nvCxnSpPr>
        <p:spPr>
          <a:xfrm>
            <a:off x="440512" y="4863145"/>
            <a:ext cx="8540202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A44E7CF4-144C-41ED-A8EC-8F2CF1E39F7A}"/>
              </a:ext>
            </a:extLst>
          </p:cNvPr>
          <p:cNvSpPr/>
          <p:nvPr/>
        </p:nvSpPr>
        <p:spPr>
          <a:xfrm>
            <a:off x="501006" y="5822711"/>
            <a:ext cx="88754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White </a:t>
            </a:r>
          </a:p>
          <a:p>
            <a:pPr algn="ctr"/>
            <a:r>
              <a:rPr lang="en-US" dirty="0"/>
              <a:t>Rabbit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6BF8E0F-1417-452C-99F5-CB3E9FB9D821}"/>
              </a:ext>
            </a:extLst>
          </p:cNvPr>
          <p:cNvSpPr/>
          <p:nvPr/>
        </p:nvSpPr>
        <p:spPr>
          <a:xfrm>
            <a:off x="1493969" y="5857425"/>
            <a:ext cx="102668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Rabbit In a Hat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75EB7CC5-E15C-4E4E-B709-8CE84C714A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4959" y="5118974"/>
            <a:ext cx="666750" cy="65722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41C6399E-6E5D-4750-8A54-848ABB3BAB38}"/>
              </a:ext>
            </a:extLst>
          </p:cNvPr>
          <p:cNvSpPr/>
          <p:nvPr/>
        </p:nvSpPr>
        <p:spPr>
          <a:xfrm>
            <a:off x="7754993" y="5810913"/>
            <a:ext cx="102668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Rabbit In a Hat</a:t>
            </a:r>
          </a:p>
        </p:txBody>
      </p:sp>
      <p:pic>
        <p:nvPicPr>
          <p:cNvPr id="40" name="Picture 4" descr="alt text">
            <a:extLst>
              <a:ext uri="{FF2B5EF4-FFF2-40B4-BE49-F238E27FC236}">
                <a16:creationId xmlns:a16="http://schemas.microsoft.com/office/drawing/2014/main" id="{F9E85829-930F-413F-8AD2-7F3326E32A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2447" y="5156161"/>
            <a:ext cx="609600" cy="6096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605BD990-975B-463D-8E8E-37655C8F614A}"/>
              </a:ext>
            </a:extLst>
          </p:cNvPr>
          <p:cNvSpPr/>
          <p:nvPr/>
        </p:nvSpPr>
        <p:spPr>
          <a:xfrm>
            <a:off x="4795793" y="5789573"/>
            <a:ext cx="88754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White </a:t>
            </a:r>
          </a:p>
          <a:p>
            <a:pPr algn="ctr"/>
            <a:r>
              <a:rPr lang="en-US" dirty="0"/>
              <a:t>Rabbit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D773133E-26A1-4A28-9F23-A654427D2094}"/>
              </a:ext>
            </a:extLst>
          </p:cNvPr>
          <p:cNvSpPr/>
          <p:nvPr/>
        </p:nvSpPr>
        <p:spPr>
          <a:xfrm>
            <a:off x="5620181" y="5893393"/>
            <a:ext cx="114442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ACHILLES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29CE1E1-527D-410C-8FF4-2F932A3A7660}"/>
              </a:ext>
            </a:extLst>
          </p:cNvPr>
          <p:cNvSpPr/>
          <p:nvPr/>
        </p:nvSpPr>
        <p:spPr>
          <a:xfrm>
            <a:off x="3361630" y="5810913"/>
            <a:ext cx="8875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Usagi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5ABC580-384D-4205-8E7F-FF123EBA3EF9}"/>
              </a:ext>
            </a:extLst>
          </p:cNvPr>
          <p:cNvGrpSpPr/>
          <p:nvPr/>
        </p:nvGrpSpPr>
        <p:grpSpPr>
          <a:xfrm>
            <a:off x="440512" y="720515"/>
            <a:ext cx="8733012" cy="3919603"/>
            <a:chOff x="440512" y="720515"/>
            <a:chExt cx="8733012" cy="3919603"/>
          </a:xfrm>
        </p:grpSpPr>
        <p:pic>
          <p:nvPicPr>
            <p:cNvPr id="4" name="Picture 12" descr="Image result for pusheen transparent background">
              <a:extLst>
                <a:ext uri="{FF2B5EF4-FFF2-40B4-BE49-F238E27FC236}">
                  <a16:creationId xmlns:a16="http://schemas.microsoft.com/office/drawing/2014/main" id="{64DC4356-8ACD-4E8A-8906-796F627AA2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7660" y="1058180"/>
              <a:ext cx="1319346" cy="13193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8" descr="Related image">
              <a:extLst>
                <a:ext uri="{FF2B5EF4-FFF2-40B4-BE49-F238E27FC236}">
                  <a16:creationId xmlns:a16="http://schemas.microsoft.com/office/drawing/2014/main" id="{F8A09326-3F61-43A9-B3C8-A0802565831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76230" y="1005611"/>
              <a:ext cx="1466020" cy="14244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4" descr="Image result for pusheen transparent background">
              <a:extLst>
                <a:ext uri="{FF2B5EF4-FFF2-40B4-BE49-F238E27FC236}">
                  <a16:creationId xmlns:a16="http://schemas.microsoft.com/office/drawing/2014/main" id="{602EEC01-2031-4541-ABCA-9D3501D0D2B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1083" y="2715198"/>
              <a:ext cx="1522917" cy="15229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02EF42C-B9E7-4EFD-9FB2-A3BC0D3AC02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237840" y="2772095"/>
              <a:ext cx="1466020" cy="1466020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1F0986C-3086-4343-BC3C-40795769FE0B}"/>
                </a:ext>
              </a:extLst>
            </p:cNvPr>
            <p:cNvSpPr/>
            <p:nvPr/>
          </p:nvSpPr>
          <p:spPr>
            <a:xfrm>
              <a:off x="440512" y="2377526"/>
              <a:ext cx="1785258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Data experts and CDM experts together design the ETL</a:t>
              </a:r>
            </a:p>
          </p:txBody>
        </p:sp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D18EFB59-8E91-409A-9CBD-551223DB5EC9}"/>
                </a:ext>
              </a:extLst>
            </p:cNvPr>
            <p:cNvSpPr/>
            <p:nvPr/>
          </p:nvSpPr>
          <p:spPr>
            <a:xfrm>
              <a:off x="2234154" y="1190269"/>
              <a:ext cx="1077686" cy="1055165"/>
            </a:xfrm>
            <a:prstGeom prst="rightArrow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2331D9C-EAF8-41C8-ACAF-AEFB9A49F33A}"/>
                </a:ext>
              </a:extLst>
            </p:cNvPr>
            <p:cNvSpPr/>
            <p:nvPr/>
          </p:nvSpPr>
          <p:spPr>
            <a:xfrm>
              <a:off x="3031312" y="2390392"/>
              <a:ext cx="1872343" cy="14773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People with medical knowledge create the code mappings</a:t>
              </a:r>
            </a:p>
          </p:txBody>
        </p:sp>
        <p:sp>
          <p:nvSpPr>
            <p:cNvPr id="17" name="Arrow: Right 16">
              <a:extLst>
                <a:ext uri="{FF2B5EF4-FFF2-40B4-BE49-F238E27FC236}">
                  <a16:creationId xmlns:a16="http://schemas.microsoft.com/office/drawing/2014/main" id="{8AC5A98A-9940-49F1-9348-2A1FD855F569}"/>
                </a:ext>
              </a:extLst>
            </p:cNvPr>
            <p:cNvSpPr/>
            <p:nvPr/>
          </p:nvSpPr>
          <p:spPr>
            <a:xfrm>
              <a:off x="4737308" y="1142836"/>
              <a:ext cx="1077686" cy="1055165"/>
            </a:xfrm>
            <a:prstGeom prst="rightArrow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Scroll: Vertical 17">
              <a:extLst>
                <a:ext uri="{FF2B5EF4-FFF2-40B4-BE49-F238E27FC236}">
                  <a16:creationId xmlns:a16="http://schemas.microsoft.com/office/drawing/2014/main" id="{47477091-7490-4EAA-B659-CB919F25CA1D}"/>
                </a:ext>
              </a:extLst>
            </p:cNvPr>
            <p:cNvSpPr/>
            <p:nvPr/>
          </p:nvSpPr>
          <p:spPr>
            <a:xfrm>
              <a:off x="6703860" y="1435839"/>
              <a:ext cx="675609" cy="762162"/>
            </a:xfrm>
            <a:prstGeom prst="verticalScroll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ETL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357C5DC-9137-46C8-BDA3-A04C5FDBB48A}"/>
                </a:ext>
              </a:extLst>
            </p:cNvPr>
            <p:cNvSpPr/>
            <p:nvPr/>
          </p:nvSpPr>
          <p:spPr>
            <a:xfrm>
              <a:off x="7041664" y="3985086"/>
              <a:ext cx="213186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A technical person implements the ETL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A68B54E-2BA6-44E8-94A8-373DAB5C8856}"/>
                </a:ext>
              </a:extLst>
            </p:cNvPr>
            <p:cNvSpPr/>
            <p:nvPr/>
          </p:nvSpPr>
          <p:spPr>
            <a:xfrm>
              <a:off x="4972447" y="3993787"/>
              <a:ext cx="1779508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All are involved in quality control</a:t>
              </a:r>
            </a:p>
          </p:txBody>
        </p:sp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CD76B0E6-2009-439E-849A-B4796F42C701}"/>
                </a:ext>
              </a:extLst>
            </p:cNvPr>
            <p:cNvSpPr/>
            <p:nvPr/>
          </p:nvSpPr>
          <p:spPr>
            <a:xfrm rot="2775711">
              <a:off x="7462135" y="2307312"/>
              <a:ext cx="669579" cy="664208"/>
            </a:xfrm>
            <a:prstGeom prst="rightArrow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Arrow: Right 21">
              <a:extLst>
                <a:ext uri="{FF2B5EF4-FFF2-40B4-BE49-F238E27FC236}">
                  <a16:creationId xmlns:a16="http://schemas.microsoft.com/office/drawing/2014/main" id="{E570E993-5EE1-4461-9A1A-939E9E79CFCD}"/>
                </a:ext>
              </a:extLst>
            </p:cNvPr>
            <p:cNvSpPr/>
            <p:nvPr/>
          </p:nvSpPr>
          <p:spPr>
            <a:xfrm rot="10800000">
              <a:off x="6630060" y="3177312"/>
              <a:ext cx="678385" cy="655586"/>
            </a:xfrm>
            <a:prstGeom prst="rightArrow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Arrow: Right 22">
              <a:extLst>
                <a:ext uri="{FF2B5EF4-FFF2-40B4-BE49-F238E27FC236}">
                  <a16:creationId xmlns:a16="http://schemas.microsoft.com/office/drawing/2014/main" id="{8D073CD2-594A-44E0-B4B2-5C9F74E92EE5}"/>
                </a:ext>
              </a:extLst>
            </p:cNvPr>
            <p:cNvSpPr/>
            <p:nvPr/>
          </p:nvSpPr>
          <p:spPr>
            <a:xfrm rot="18993669">
              <a:off x="5921350" y="2121135"/>
              <a:ext cx="678385" cy="655586"/>
            </a:xfrm>
            <a:prstGeom prst="rightArrow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6A8C04D1-8B1E-4BD9-82F7-1682700481A9}"/>
                </a:ext>
              </a:extLst>
            </p:cNvPr>
            <p:cNvSpPr/>
            <p:nvPr/>
          </p:nvSpPr>
          <p:spPr>
            <a:xfrm>
              <a:off x="6161056" y="720515"/>
              <a:ext cx="1779508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ETL Documentation </a:t>
              </a:r>
            </a:p>
          </p:txBody>
        </p:sp>
      </p:grp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99C040-C47D-468D-A267-557F8FC3F2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475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D9C6A-646D-423A-B262-B9E6EC4B2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ETL Process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BBB3F90-8DE1-4D96-9DF9-064E01DDB3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57200" y="1268923"/>
            <a:ext cx="8229600" cy="480751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26F4F63-5583-4EAF-AE67-6C091EDCC9D2}"/>
              </a:ext>
            </a:extLst>
          </p:cNvPr>
          <p:cNvSpPr/>
          <p:nvPr/>
        </p:nvSpPr>
        <p:spPr>
          <a:xfrm>
            <a:off x="228600" y="6488668"/>
            <a:ext cx="8229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http://www.ohdsi.org/web/wiki/doku.php?id=documentation:etl_best_practices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ACB6C05-9121-45C9-91DE-09194F7403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6912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5AB8C9-7058-4C2D-93EE-2FC8C2221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Hands On Exercises for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85A8CD-4746-4258-BFEB-3954DE21BF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Scan a database with White Rabbit</a:t>
            </a:r>
          </a:p>
          <a:p>
            <a:endParaRPr lang="en-US" dirty="0">
              <a:highlight>
                <a:srgbClr val="FFFF00"/>
              </a:highlight>
            </a:endParaRPr>
          </a:p>
          <a:p>
            <a:r>
              <a:rPr lang="en-US" dirty="0">
                <a:highlight>
                  <a:srgbClr val="FFFF00"/>
                </a:highlight>
              </a:rPr>
              <a:t>Build a ETL document with Rabbit in a Hat</a:t>
            </a:r>
          </a:p>
          <a:p>
            <a:endParaRPr lang="en-US" dirty="0">
              <a:highlight>
                <a:srgbClr val="FFFF00"/>
              </a:highlight>
            </a:endParaRPr>
          </a:p>
          <a:p>
            <a:r>
              <a:rPr lang="en-US" dirty="0">
                <a:highlight>
                  <a:srgbClr val="FFFF00"/>
                </a:highlight>
              </a:rPr>
              <a:t>Mapping Source Codes by with the OMOP Vocabulary and USAGI</a:t>
            </a:r>
          </a:p>
          <a:p>
            <a:endParaRPr lang="en-US" dirty="0">
              <a:highlight>
                <a:srgbClr val="FFFF00"/>
              </a:highlight>
            </a:endParaRPr>
          </a:p>
          <a:p>
            <a:r>
              <a:rPr lang="en-US" dirty="0">
                <a:highlight>
                  <a:srgbClr val="FFFF00"/>
                </a:highlight>
              </a:rPr>
              <a:t>R and SQL TO BUILD AN ETL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D4BE81-F20A-4526-8CB2-10444FF611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5" name="Picture 2" descr="Image result for pusheen working">
            <a:extLst>
              <a:ext uri="{FF2B5EF4-FFF2-40B4-BE49-F238E27FC236}">
                <a16:creationId xmlns:a16="http://schemas.microsoft.com/office/drawing/2014/main" id="{1E6F73AE-14F6-417E-A547-CDEEAFE498A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7982" y="4104595"/>
            <a:ext cx="2388280" cy="2388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13112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B09BB711-7F55-435F-B3A8-99D65C1F3C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5494" y="1887880"/>
            <a:ext cx="6599906" cy="3082239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A4697C47-9BEE-4ED1-A8F1-5F71E7A1E187}"/>
              </a:ext>
            </a:extLst>
          </p:cNvPr>
          <p:cNvSpPr/>
          <p:nvPr/>
        </p:nvSpPr>
        <p:spPr>
          <a:xfrm>
            <a:off x="2220686" y="1887880"/>
            <a:ext cx="1524000" cy="2248691"/>
          </a:xfrm>
          <a:prstGeom prst="rect">
            <a:avLst/>
          </a:prstGeom>
          <a:noFill/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846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57A7AE-700C-48F8-B5F7-D75447B10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 Patient’s Story:  Lauren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FDD727-4A14-4145-8460-5AC71B499A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3521" y="5105400"/>
            <a:ext cx="8229600" cy="1173163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2400" dirty="0">
                <a:hlinkClick r:id="rId2"/>
              </a:rPr>
              <a:t>https://www.endometriosis-uk.org/laurens-story</a:t>
            </a:r>
            <a:endParaRPr lang="en-US" sz="2800" dirty="0"/>
          </a:p>
        </p:txBody>
      </p:sp>
      <p:pic>
        <p:nvPicPr>
          <p:cNvPr id="3074" name="Picture 2" descr="Lauren shares her story of how she was diagnosed with endometriosis">
            <a:extLst>
              <a:ext uri="{FF2B5EF4-FFF2-40B4-BE49-F238E27FC236}">
                <a16:creationId xmlns:a16="http://schemas.microsoft.com/office/drawing/2014/main" id="{AB517D3C-BFA4-4058-BE87-44B379AEDF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538" y="2020779"/>
            <a:ext cx="428625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47905B4-30FE-490D-BEEE-1AC4567451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7750" y="2337829"/>
            <a:ext cx="3829050" cy="10382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AEEA1B4-C778-463B-A07F-34C0F43F14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4525" y="990600"/>
            <a:ext cx="2095500" cy="11811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5E52AF1-BE7A-4654-A7C9-EE1C3F2EB1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14900" y="3611454"/>
            <a:ext cx="3638550" cy="12668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787576C-295A-4DE1-9A3F-46CA025799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71600" y="1269784"/>
            <a:ext cx="2457450" cy="523875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BB0059-23EC-4E03-B415-4A2CDA7358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11" name="Slide Number Placeholder 2">
            <a:extLst>
              <a:ext uri="{FF2B5EF4-FFF2-40B4-BE49-F238E27FC236}">
                <a16:creationId xmlns:a16="http://schemas.microsoft.com/office/drawing/2014/main" id="{430EBD28-2141-4239-AE31-E1B986E5AAC4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010400" y="6492875"/>
            <a:ext cx="2133599" cy="365125"/>
          </a:xfrm>
        </p:spPr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 b="0" i="0" u="none" strike="noStrike" cap="none" smtClean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425A"/>
                </a:buClr>
                <a:buSzPct val="25000"/>
                <a:buFont typeface="Calibri"/>
                <a:buNone/>
              </a:pPr>
              <a:t>19</a:t>
            </a:fld>
            <a:endParaRPr lang="en-US" b="0" i="0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623892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2638A21-AE4B-4E4B-941F-987E4DF467B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What this tutorial will provide . . . 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ABC6DDBA-8A53-4085-9731-ED5D79F2EEB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marL="514350" indent="-282575" algn="l">
              <a:buFont typeface="Arial" panose="020B0604020202020204" pitchFamily="34" charset="0"/>
              <a:buChar char="•"/>
            </a:pPr>
            <a:r>
              <a:rPr lang="en-US" sz="1600" dirty="0"/>
              <a:t>Suggested process for developing a CDM ETL</a:t>
            </a:r>
          </a:p>
          <a:p>
            <a:pPr marL="514350" indent="-282575" algn="l">
              <a:buFont typeface="Arial" panose="020B0604020202020204" pitchFamily="34" charset="0"/>
              <a:buChar char="•"/>
            </a:pPr>
            <a:r>
              <a:rPr lang="en-US" sz="1600" dirty="0"/>
              <a:t>OHDSI ETL tools: White Rabbit, Rabbit-In-A-Hat, and Usagi</a:t>
            </a:r>
          </a:p>
          <a:p>
            <a:pPr marL="514350" indent="-282575" algn="l">
              <a:buFont typeface="Arial" panose="020B0604020202020204" pitchFamily="34" charset="0"/>
              <a:buChar char="•"/>
            </a:pPr>
            <a:r>
              <a:rPr lang="en-US" sz="1600" dirty="0"/>
              <a:t>Resources like the CDM Wiki and THEMIS</a:t>
            </a:r>
          </a:p>
          <a:p>
            <a:pPr marL="514350" indent="-282575" algn="l">
              <a:buFont typeface="Arial" panose="020B0604020202020204" pitchFamily="34" charset="0"/>
              <a:buChar char="•"/>
            </a:pPr>
            <a:r>
              <a:rPr lang="en-US" sz="1600" dirty="0"/>
              <a:t>Generation of a simple ETL</a:t>
            </a:r>
          </a:p>
          <a:p>
            <a:pPr marL="514350" indent="-514350" algn="l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514350" indent="-514350" algn="l">
              <a:buFont typeface="Arial" panose="020B0604020202020204" pitchFamily="34" charset="0"/>
              <a:buChar char="•"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8317265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E7B5BE8F-249C-485D-BEB2-0B1BB767EE8D}"/>
              </a:ext>
            </a:extLst>
          </p:cNvPr>
          <p:cNvCxnSpPr>
            <a:cxnSpLocks/>
          </p:cNvCxnSpPr>
          <p:nvPr/>
        </p:nvCxnSpPr>
        <p:spPr>
          <a:xfrm flipH="1" flipV="1">
            <a:off x="8695446" y="925730"/>
            <a:ext cx="22146" cy="506451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0C3C67CF-2C51-498A-BD54-66A89A64CDB2}"/>
              </a:ext>
            </a:extLst>
          </p:cNvPr>
          <p:cNvCxnSpPr>
            <a:cxnSpLocks/>
          </p:cNvCxnSpPr>
          <p:nvPr/>
        </p:nvCxnSpPr>
        <p:spPr>
          <a:xfrm flipH="1" flipV="1">
            <a:off x="5709209" y="1029892"/>
            <a:ext cx="22146" cy="506451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E6177453-8902-41A6-A277-2C55B0D4E4AD}"/>
              </a:ext>
            </a:extLst>
          </p:cNvPr>
          <p:cNvCxnSpPr>
            <a:cxnSpLocks/>
          </p:cNvCxnSpPr>
          <p:nvPr/>
        </p:nvCxnSpPr>
        <p:spPr>
          <a:xfrm flipH="1" flipV="1">
            <a:off x="3571758" y="1057280"/>
            <a:ext cx="22146" cy="506451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6490AAE1-5E3B-4522-873F-BD086ED2EDE6}"/>
              </a:ext>
            </a:extLst>
          </p:cNvPr>
          <p:cNvCxnSpPr>
            <a:cxnSpLocks/>
            <a:stCxn id="44" idx="0"/>
          </p:cNvCxnSpPr>
          <p:nvPr/>
        </p:nvCxnSpPr>
        <p:spPr>
          <a:xfrm flipH="1" flipV="1">
            <a:off x="2152146" y="1039369"/>
            <a:ext cx="22146" cy="506451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E9AFF088-3C6E-43E3-9603-D59701804773}"/>
              </a:ext>
            </a:extLst>
          </p:cNvPr>
          <p:cNvCxnSpPr>
            <a:cxnSpLocks/>
            <a:stCxn id="43" idx="0"/>
          </p:cNvCxnSpPr>
          <p:nvPr/>
        </p:nvCxnSpPr>
        <p:spPr>
          <a:xfrm flipH="1" flipV="1">
            <a:off x="1398687" y="1052361"/>
            <a:ext cx="29162" cy="505151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55DC538-B794-4213-8F83-20FFAE5CAE09}"/>
              </a:ext>
            </a:extLst>
          </p:cNvPr>
          <p:cNvCxnSpPr>
            <a:stCxn id="5" idx="0"/>
          </p:cNvCxnSpPr>
          <p:nvPr/>
        </p:nvCxnSpPr>
        <p:spPr>
          <a:xfrm flipV="1">
            <a:off x="671678" y="1066801"/>
            <a:ext cx="0" cy="505151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433BC698-B593-4BD6-A98B-9CCDDC21CE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0468" y="152400"/>
            <a:ext cx="1295400" cy="1135398"/>
          </a:xfrm>
          <a:prstGeom prst="rect">
            <a:avLst/>
          </a:prstGeom>
        </p:spPr>
      </p:pic>
      <p:cxnSp>
        <p:nvCxnSpPr>
          <p:cNvPr id="6" name="Shape 1262">
            <a:extLst>
              <a:ext uri="{FF2B5EF4-FFF2-40B4-BE49-F238E27FC236}">
                <a16:creationId xmlns:a16="http://schemas.microsoft.com/office/drawing/2014/main" id="{EDF31A68-844C-4091-A6CC-90AAD92CA2A6}"/>
              </a:ext>
            </a:extLst>
          </p:cNvPr>
          <p:cNvCxnSpPr>
            <a:cxnSpLocks/>
          </p:cNvCxnSpPr>
          <p:nvPr/>
        </p:nvCxnSpPr>
        <p:spPr>
          <a:xfrm>
            <a:off x="228600" y="6125305"/>
            <a:ext cx="8610600" cy="30859"/>
          </a:xfrm>
          <a:prstGeom prst="straightConnector1">
            <a:avLst/>
          </a:prstGeom>
          <a:noFill/>
          <a:ln w="38100" cap="flat" cmpd="sng">
            <a:solidFill>
              <a:srgbClr val="6666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9" name="Shape 1263">
            <a:extLst>
              <a:ext uri="{FF2B5EF4-FFF2-40B4-BE49-F238E27FC236}">
                <a16:creationId xmlns:a16="http://schemas.microsoft.com/office/drawing/2014/main" id="{FC4119AE-63DA-4055-ACA5-CBAC19200135}"/>
              </a:ext>
            </a:extLst>
          </p:cNvPr>
          <p:cNvSpPr txBox="1"/>
          <p:nvPr/>
        </p:nvSpPr>
        <p:spPr>
          <a:xfrm>
            <a:off x="5584" y="5636438"/>
            <a:ext cx="1947153" cy="63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1200" i="1" dirty="0"/>
              <a:t>Lauren’s Timeline</a:t>
            </a: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B3BEE23E-D491-4DB2-91C3-0BAC71060799}"/>
              </a:ext>
            </a:extLst>
          </p:cNvPr>
          <p:cNvGrpSpPr/>
          <p:nvPr/>
        </p:nvGrpSpPr>
        <p:grpSpPr>
          <a:xfrm>
            <a:off x="7809616" y="5540761"/>
            <a:ext cx="1447800" cy="639600"/>
            <a:chOff x="7809616" y="5540761"/>
            <a:chExt cx="1447800" cy="639600"/>
          </a:xfrm>
        </p:grpSpPr>
        <p:sp>
          <p:nvSpPr>
            <p:cNvPr id="11" name="Shape 1264">
              <a:extLst>
                <a:ext uri="{FF2B5EF4-FFF2-40B4-BE49-F238E27FC236}">
                  <a16:creationId xmlns:a16="http://schemas.microsoft.com/office/drawing/2014/main" id="{C9EC2A66-EF3C-410A-9A4F-12C1F56F3204}"/>
                </a:ext>
              </a:extLst>
            </p:cNvPr>
            <p:cNvSpPr/>
            <p:nvPr/>
          </p:nvSpPr>
          <p:spPr>
            <a:xfrm>
              <a:off x="8439749" y="5591693"/>
              <a:ext cx="550200" cy="4914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rgbClr val="FF0000">
                <a:alpha val="50000"/>
              </a:srgbClr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00" dirty="0"/>
            </a:p>
          </p:txBody>
        </p:sp>
        <p:sp>
          <p:nvSpPr>
            <p:cNvPr id="12" name="Shape 1263">
              <a:extLst>
                <a:ext uri="{FF2B5EF4-FFF2-40B4-BE49-F238E27FC236}">
                  <a16:creationId xmlns:a16="http://schemas.microsoft.com/office/drawing/2014/main" id="{4E5402E1-B716-4495-B483-B16C25A10E92}"/>
                </a:ext>
              </a:extLst>
            </p:cNvPr>
            <p:cNvSpPr txBox="1"/>
            <p:nvPr/>
          </p:nvSpPr>
          <p:spPr>
            <a:xfrm>
              <a:off x="7809616" y="5540761"/>
              <a:ext cx="1447800" cy="6396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-US" sz="1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Endometriosis</a:t>
              </a:r>
            </a:p>
          </p:txBody>
        </p:sp>
      </p:grp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3E63FD3-A24E-4F53-AC0A-5B62A8E22B76}"/>
              </a:ext>
            </a:extLst>
          </p:cNvPr>
          <p:cNvSpPr/>
          <p:nvPr/>
        </p:nvSpPr>
        <p:spPr>
          <a:xfrm>
            <a:off x="76200" y="1234311"/>
            <a:ext cx="1461476" cy="30646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dysmenorrhea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C75AF91-509A-4CE4-83D3-77861F5DA741}"/>
              </a:ext>
            </a:extLst>
          </p:cNvPr>
          <p:cNvSpPr/>
          <p:nvPr/>
        </p:nvSpPr>
        <p:spPr>
          <a:xfrm>
            <a:off x="76201" y="2056411"/>
            <a:ext cx="1014187" cy="510778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acetaminophen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D891E12-D772-4995-834C-B07FDBE3FDD8}"/>
              </a:ext>
            </a:extLst>
          </p:cNvPr>
          <p:cNvSpPr/>
          <p:nvPr/>
        </p:nvSpPr>
        <p:spPr>
          <a:xfrm>
            <a:off x="2754717" y="3000786"/>
            <a:ext cx="967113" cy="4572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pelvic exam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9A2CD42E-E3CC-47BD-8B24-36CADDDEC6A9}"/>
              </a:ext>
            </a:extLst>
          </p:cNvPr>
          <p:cNvSpPr/>
          <p:nvPr/>
        </p:nvSpPr>
        <p:spPr>
          <a:xfrm>
            <a:off x="3845047" y="2560792"/>
            <a:ext cx="1194755" cy="4572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ultrasound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8AE50992-83A2-4D20-A0B6-CFF048F42D12}"/>
              </a:ext>
            </a:extLst>
          </p:cNvPr>
          <p:cNvSpPr/>
          <p:nvPr/>
        </p:nvSpPr>
        <p:spPr>
          <a:xfrm>
            <a:off x="3858702" y="3053656"/>
            <a:ext cx="1181100" cy="438923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cyst of ovary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3053226D-E673-4674-B269-693D88AE0286}"/>
              </a:ext>
            </a:extLst>
          </p:cNvPr>
          <p:cNvSpPr>
            <a:spLocks/>
          </p:cNvSpPr>
          <p:nvPr/>
        </p:nvSpPr>
        <p:spPr>
          <a:xfrm>
            <a:off x="5069392" y="3746829"/>
            <a:ext cx="905239" cy="526982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severe pain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29773852-27E2-43F6-B2B9-64306A42069A}"/>
              </a:ext>
            </a:extLst>
          </p:cNvPr>
          <p:cNvSpPr/>
          <p:nvPr/>
        </p:nvSpPr>
        <p:spPr>
          <a:xfrm>
            <a:off x="2720436" y="2600706"/>
            <a:ext cx="932159" cy="30646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200" dirty="0"/>
              <a:t>GP visit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E3BE773B-BDDD-411C-83D2-4A49FB8D900E}"/>
              </a:ext>
            </a:extLst>
          </p:cNvPr>
          <p:cNvSpPr/>
          <p:nvPr/>
        </p:nvSpPr>
        <p:spPr>
          <a:xfrm>
            <a:off x="5101212" y="3321632"/>
            <a:ext cx="3874137" cy="30646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200" dirty="0"/>
              <a:t>Hospital Visit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ED9387E1-3478-4447-8DD1-ED1E5926D4CF}"/>
              </a:ext>
            </a:extLst>
          </p:cNvPr>
          <p:cNvSpPr/>
          <p:nvPr/>
        </p:nvSpPr>
        <p:spPr>
          <a:xfrm>
            <a:off x="6165016" y="3769494"/>
            <a:ext cx="888633" cy="510778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200" dirty="0"/>
              <a:t>temp 103°F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C204E9CB-58D8-496F-ABEB-6E64016B1EAE}"/>
              </a:ext>
            </a:extLst>
          </p:cNvPr>
          <p:cNvSpPr/>
          <p:nvPr/>
        </p:nvSpPr>
        <p:spPr>
          <a:xfrm>
            <a:off x="6080926" y="4397815"/>
            <a:ext cx="1072468" cy="573971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Bloated abdomen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6A28F592-D011-493E-A1E8-3C539D103117}"/>
              </a:ext>
            </a:extLst>
          </p:cNvPr>
          <p:cNvSpPr/>
          <p:nvPr/>
        </p:nvSpPr>
        <p:spPr>
          <a:xfrm>
            <a:off x="7259689" y="4374755"/>
            <a:ext cx="908781" cy="56315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ascites</a:t>
            </a:r>
          </a:p>
        </p:txBody>
      </p:sp>
      <p:sp>
        <p:nvSpPr>
          <p:cNvPr id="32" name="Title 31">
            <a:extLst>
              <a:ext uri="{FF2B5EF4-FFF2-40B4-BE49-F238E27FC236}">
                <a16:creationId xmlns:a16="http://schemas.microsoft.com/office/drawing/2014/main" id="{E169EDC4-F8EC-4266-83A5-642EA01EF1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data do we have?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4092B24E-6558-4212-A2C3-B16B0570D07F}"/>
              </a:ext>
            </a:extLst>
          </p:cNvPr>
          <p:cNvSpPr/>
          <p:nvPr/>
        </p:nvSpPr>
        <p:spPr>
          <a:xfrm>
            <a:off x="8243604" y="4387616"/>
            <a:ext cx="859877" cy="517519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surgery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BE3150AC-ADA1-4F8A-AA7B-F6292B9473B4}"/>
              </a:ext>
            </a:extLst>
          </p:cNvPr>
          <p:cNvSpPr/>
          <p:nvPr/>
        </p:nvSpPr>
        <p:spPr>
          <a:xfrm>
            <a:off x="4962689" y="4394828"/>
            <a:ext cx="1074143" cy="522984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ambulance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C1C5A7-EB4B-4337-9232-ABBDACF403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A09135-9356-484C-8359-E8CAE0422F2C}"/>
              </a:ext>
            </a:extLst>
          </p:cNvPr>
          <p:cNvSpPr txBox="1"/>
          <p:nvPr/>
        </p:nvSpPr>
        <p:spPr>
          <a:xfrm>
            <a:off x="176378" y="6118319"/>
            <a:ext cx="99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-3 Years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9F48FA3F-9736-41DD-B6B6-BD4AB46034FC}"/>
              </a:ext>
            </a:extLst>
          </p:cNvPr>
          <p:cNvSpPr/>
          <p:nvPr/>
        </p:nvSpPr>
        <p:spPr>
          <a:xfrm>
            <a:off x="1925961" y="1226774"/>
            <a:ext cx="1500021" cy="30646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abdominal pain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BF8FA95E-F6B4-47DD-A834-71EB421E698D}"/>
              </a:ext>
            </a:extLst>
          </p:cNvPr>
          <p:cNvSpPr/>
          <p:nvPr/>
        </p:nvSpPr>
        <p:spPr>
          <a:xfrm>
            <a:off x="1243998" y="2048471"/>
            <a:ext cx="1014187" cy="510778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acetaminophen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A8AE3D28-33E5-4503-A70E-07871F4EA2D8}"/>
              </a:ext>
            </a:extLst>
          </p:cNvPr>
          <p:cNvSpPr/>
          <p:nvPr/>
        </p:nvSpPr>
        <p:spPr>
          <a:xfrm>
            <a:off x="2411795" y="2056411"/>
            <a:ext cx="1014187" cy="510778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acetaminophen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588E94D-71AC-4FAA-A1F6-C8A1605A5B74}"/>
              </a:ext>
            </a:extLst>
          </p:cNvPr>
          <p:cNvSpPr txBox="1"/>
          <p:nvPr/>
        </p:nvSpPr>
        <p:spPr>
          <a:xfrm>
            <a:off x="932549" y="6103879"/>
            <a:ext cx="99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-2 Years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750ED93-AB35-4BAF-ABA0-80155D4BFC89}"/>
              </a:ext>
            </a:extLst>
          </p:cNvPr>
          <p:cNvSpPr txBox="1"/>
          <p:nvPr/>
        </p:nvSpPr>
        <p:spPr>
          <a:xfrm>
            <a:off x="1678992" y="6103879"/>
            <a:ext cx="99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-1 Years</a:t>
            </a: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790C27D2-A66B-4AC9-91FF-24CE465DA97A}"/>
              </a:ext>
            </a:extLst>
          </p:cNvPr>
          <p:cNvSpPr/>
          <p:nvPr/>
        </p:nvSpPr>
        <p:spPr>
          <a:xfrm>
            <a:off x="472269" y="1711061"/>
            <a:ext cx="1341462" cy="30646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missed work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258761E7-22BF-46C7-A50E-6CF3EB2C9E6C}"/>
              </a:ext>
            </a:extLst>
          </p:cNvPr>
          <p:cNvSpPr/>
          <p:nvPr/>
        </p:nvSpPr>
        <p:spPr>
          <a:xfrm>
            <a:off x="1923149" y="1716881"/>
            <a:ext cx="1341462" cy="30646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missed work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ABD9B99-B516-4C77-B5FE-48840E3E320B}"/>
              </a:ext>
            </a:extLst>
          </p:cNvPr>
          <p:cNvSpPr txBox="1"/>
          <p:nvPr/>
        </p:nvSpPr>
        <p:spPr>
          <a:xfrm>
            <a:off x="3117608" y="6089641"/>
            <a:ext cx="99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-2 Weeks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C1EFD9D-8411-4759-A9CF-5291168925CA}"/>
              </a:ext>
            </a:extLst>
          </p:cNvPr>
          <p:cNvSpPr txBox="1"/>
          <p:nvPr/>
        </p:nvSpPr>
        <p:spPr>
          <a:xfrm>
            <a:off x="5314741" y="6089641"/>
            <a:ext cx="99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-3 Days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3A85AFC-C708-4D14-AB3E-F8495BEAAB00}"/>
              </a:ext>
            </a:extLst>
          </p:cNvPr>
          <p:cNvSpPr txBox="1"/>
          <p:nvPr/>
        </p:nvSpPr>
        <p:spPr>
          <a:xfrm>
            <a:off x="8021139" y="6099323"/>
            <a:ext cx="10787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/>
              <a:t> Day 0</a:t>
            </a: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C3095896-C887-409F-A7C4-8B7F96B58F6C}"/>
              </a:ext>
            </a:extLst>
          </p:cNvPr>
          <p:cNvSpPr/>
          <p:nvPr/>
        </p:nvSpPr>
        <p:spPr>
          <a:xfrm>
            <a:off x="7248884" y="3755078"/>
            <a:ext cx="1194755" cy="4572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CT Scan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6977B5E3-A759-4EFE-9B71-5E06CB1CC403}"/>
              </a:ext>
            </a:extLst>
          </p:cNvPr>
          <p:cNvSpPr/>
          <p:nvPr/>
        </p:nvSpPr>
        <p:spPr>
          <a:xfrm>
            <a:off x="7543800" y="5000036"/>
            <a:ext cx="1559681" cy="56315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endometrioma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47D228FF-BC88-4D07-A8B7-9D8EDC39972A}"/>
              </a:ext>
            </a:extLst>
          </p:cNvPr>
          <p:cNvSpPr/>
          <p:nvPr/>
        </p:nvSpPr>
        <p:spPr>
          <a:xfrm>
            <a:off x="2708909" y="5990241"/>
            <a:ext cx="207432" cy="2391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EF8E7671-CA7B-4C98-8FCB-741102212305}"/>
              </a:ext>
            </a:extLst>
          </p:cNvPr>
          <p:cNvSpPr txBox="1"/>
          <p:nvPr/>
        </p:nvSpPr>
        <p:spPr>
          <a:xfrm>
            <a:off x="2618831" y="5933653"/>
            <a:ext cx="5950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/ /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897297C2-5A94-4179-826C-14B26BE2EC41}"/>
              </a:ext>
            </a:extLst>
          </p:cNvPr>
          <p:cNvSpPr/>
          <p:nvPr/>
        </p:nvSpPr>
        <p:spPr>
          <a:xfrm>
            <a:off x="4596595" y="5998744"/>
            <a:ext cx="207432" cy="2391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E37C9967-CE30-4C2B-A2B5-5D6BE42F99DA}"/>
              </a:ext>
            </a:extLst>
          </p:cNvPr>
          <p:cNvSpPr txBox="1"/>
          <p:nvPr/>
        </p:nvSpPr>
        <p:spPr>
          <a:xfrm>
            <a:off x="4508713" y="5956068"/>
            <a:ext cx="5950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/ /</a:t>
            </a:r>
          </a:p>
        </p:txBody>
      </p:sp>
      <p:sp>
        <p:nvSpPr>
          <p:cNvPr id="54" name="Slide Number Placeholder 2">
            <a:extLst>
              <a:ext uri="{FF2B5EF4-FFF2-40B4-BE49-F238E27FC236}">
                <a16:creationId xmlns:a16="http://schemas.microsoft.com/office/drawing/2014/main" id="{57B2E0D1-E874-4F9C-9BBE-667ECBF9E0FD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010400" y="6492875"/>
            <a:ext cx="2133599" cy="365125"/>
          </a:xfrm>
        </p:spPr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 b="0" i="0" u="none" strike="noStrike" cap="none" smtClean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425A"/>
                </a:buClr>
                <a:buSzPct val="25000"/>
                <a:buFont typeface="Calibri"/>
                <a:buNone/>
              </a:pPr>
              <a:t>20</a:t>
            </a:fld>
            <a:endParaRPr lang="en-US" b="0" i="0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43116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0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8" grpId="0" animBg="1"/>
      <p:bldP spid="33" grpId="0" animBg="1"/>
      <p:bldP spid="37" grpId="0" animBg="1"/>
      <p:bldP spid="38" grpId="0" animBg="1"/>
      <p:bldP spid="41" grpId="0" animBg="1"/>
      <p:bldP spid="42" grpId="0" animBg="1"/>
      <p:bldP spid="45" grpId="0" animBg="1"/>
      <p:bldP spid="46" grpId="0" animBg="1"/>
      <p:bldP spid="50" grpId="0" animBg="1"/>
      <p:bldP spid="51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5AF8B-9626-4A2C-BBCC-2EB2596FC4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Format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D3C347-0741-4D9F-B399-813AF86F4C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err="1"/>
              <a:t>Synthea</a:t>
            </a:r>
            <a:r>
              <a:rPr lang="en-US" sz="2400" baseline="30000" dirty="0" err="1"/>
              <a:t>TM</a:t>
            </a:r>
            <a:r>
              <a:rPr lang="en-US" sz="2400" dirty="0"/>
              <a:t> is a Synthetic Patient Population Simulator. The goal is to output synthetic, realistic (but not real), patient data and associated health records in a variety of formats.</a:t>
            </a:r>
          </a:p>
          <a:p>
            <a:endParaRPr lang="en-US" sz="2400" dirty="0"/>
          </a:p>
          <a:p>
            <a:r>
              <a:rPr lang="en-US" sz="2400" dirty="0"/>
              <a:t>The resulting data is free from cost, privacy, and security restrictions. It can be used without restriction for a variety of secondary uses in academia, research, industry, and government (although a citation would be appreciated).</a:t>
            </a:r>
          </a:p>
          <a:p>
            <a:endParaRPr lang="en-US" sz="2400" dirty="0">
              <a:hlinkClick r:id="rId2"/>
            </a:endParaRPr>
          </a:p>
          <a:p>
            <a:r>
              <a:rPr lang="en-US" sz="2400" dirty="0">
                <a:hlinkClick r:id="rId2"/>
              </a:rPr>
              <a:t>https://github.com/synthetichealth/synthea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64606A-64A8-4BF6-9099-AC6FA66B46EA}"/>
              </a:ext>
            </a:extLst>
          </p:cNvPr>
          <p:cNvSpPr txBox="1"/>
          <p:nvPr/>
        </p:nvSpPr>
        <p:spPr>
          <a:xfrm>
            <a:off x="152400" y="5710664"/>
            <a:ext cx="883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Walonoski</a:t>
            </a:r>
            <a:r>
              <a:rPr lang="en-US" sz="1200" dirty="0"/>
              <a:t> J, Kramer M, Nichols J, </a:t>
            </a:r>
            <a:r>
              <a:rPr lang="en-US" sz="1200" dirty="0" err="1"/>
              <a:t>Quina</a:t>
            </a:r>
            <a:r>
              <a:rPr lang="en-US" sz="1200" dirty="0"/>
              <a:t> A, </a:t>
            </a:r>
            <a:r>
              <a:rPr lang="en-US" sz="1200" dirty="0" err="1"/>
              <a:t>Moesel</a:t>
            </a:r>
            <a:r>
              <a:rPr lang="en-US" sz="1200" dirty="0"/>
              <a:t> C, Hall D, </a:t>
            </a:r>
            <a:r>
              <a:rPr lang="en-US" sz="1200" dirty="0" err="1"/>
              <a:t>Duffett</a:t>
            </a:r>
            <a:r>
              <a:rPr lang="en-US" sz="1200" dirty="0"/>
              <a:t> C, Dube K, Gallagher T, McLachlan S. </a:t>
            </a:r>
            <a:r>
              <a:rPr lang="en-US" sz="1200" dirty="0" err="1"/>
              <a:t>Synthea</a:t>
            </a:r>
            <a:r>
              <a:rPr lang="en-US" sz="1200" dirty="0"/>
              <a:t>: An approach, method, and software mechanism for generating synthetic patients and the synthetic electronic health care record. J Am Med Inform Assoc. 2017 Aug 30. doi: 10.1093/</a:t>
            </a:r>
            <a:r>
              <a:rPr lang="en-US" sz="1200" dirty="0" err="1"/>
              <a:t>jamia</a:t>
            </a:r>
            <a:r>
              <a:rPr lang="en-US" sz="1200" dirty="0"/>
              <a:t>/ocx079. [</a:t>
            </a:r>
            <a:r>
              <a:rPr lang="en-US" sz="1200" dirty="0" err="1"/>
              <a:t>Epub</a:t>
            </a:r>
            <a:r>
              <a:rPr lang="en-US" sz="1200" dirty="0"/>
              <a:t> ahead of print] PubMed PMID: 29025144.</a:t>
            </a:r>
          </a:p>
          <a:p>
            <a:endParaRPr lang="en-US" sz="1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52D947-9559-42CD-A674-5D4CDB079B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1369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595FD65-F9B9-43F4-A423-A33B1DE24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Synthea</a:t>
            </a:r>
            <a:r>
              <a:rPr lang="en-US" dirty="0"/>
              <a:t> Tables</a:t>
            </a:r>
          </a:p>
        </p:txBody>
      </p:sp>
      <p:graphicFrame>
        <p:nvGraphicFramePr>
          <p:cNvPr id="8" name="Content Placeholder 6">
            <a:extLst>
              <a:ext uri="{FF2B5EF4-FFF2-40B4-BE49-F238E27FC236}">
                <a16:creationId xmlns:a16="http://schemas.microsoft.com/office/drawing/2014/main" id="{2CF4EF73-47AF-43E4-9E09-37608C45381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66735757"/>
              </p:ext>
            </p:extLst>
          </p:nvPr>
        </p:nvGraphicFramePr>
        <p:xfrm>
          <a:off x="457200" y="1219200"/>
          <a:ext cx="8229600" cy="4476269"/>
        </p:xfrm>
        <a:graphic>
          <a:graphicData uri="http://schemas.openxmlformats.org/drawingml/2006/table">
            <a:tbl>
              <a:tblPr/>
              <a:tblGrid>
                <a:gridCol w="3264474">
                  <a:extLst>
                    <a:ext uri="{9D8B030D-6E8A-4147-A177-3AD203B41FA5}">
                      <a16:colId xmlns:a16="http://schemas.microsoft.com/office/drawing/2014/main" val="1835523396"/>
                    </a:ext>
                  </a:extLst>
                </a:gridCol>
                <a:gridCol w="4965126">
                  <a:extLst>
                    <a:ext uri="{9D8B030D-6E8A-4147-A177-3AD203B41FA5}">
                      <a16:colId xmlns:a16="http://schemas.microsoft.com/office/drawing/2014/main" val="2246338279"/>
                    </a:ext>
                  </a:extLst>
                </a:gridCol>
              </a:tblGrid>
              <a:tr h="232077">
                <a:tc>
                  <a:txBody>
                    <a:bodyPr/>
                    <a:lstStyle/>
                    <a:p>
                      <a:r>
                        <a:rPr lang="en-US" sz="1600" b="1" dirty="0">
                          <a:effectLst/>
                        </a:rPr>
                        <a:t>File</a:t>
                      </a: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effectLst/>
                        </a:rPr>
                        <a:t>Description</a:t>
                      </a: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0223477"/>
                  </a:ext>
                </a:extLst>
              </a:tr>
              <a:tr h="232077">
                <a:tc>
                  <a:txBody>
                    <a:bodyPr/>
                    <a:lstStyle/>
                    <a:p>
                      <a:r>
                        <a:rPr lang="en-US" sz="1600" u="none" strike="noStrike" dirty="0">
                          <a:solidFill>
                            <a:srgbClr val="0366D6"/>
                          </a:solidFill>
                          <a:effectLst/>
                          <a:hlinkClick r:id="rId2"/>
                        </a:rPr>
                        <a:t>allergies.csv</a:t>
                      </a:r>
                      <a:endParaRPr lang="en-US" sz="1600" dirty="0">
                        <a:effectLst/>
                      </a:endParaRP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</a:rPr>
                        <a:t>Patient allergy data.</a:t>
                      </a: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2566462"/>
                  </a:ext>
                </a:extLst>
              </a:tr>
              <a:tr h="395897">
                <a:tc>
                  <a:txBody>
                    <a:bodyPr/>
                    <a:lstStyle/>
                    <a:p>
                      <a:r>
                        <a:rPr lang="en-US" sz="1600" u="none" strike="noStrike" dirty="0">
                          <a:solidFill>
                            <a:srgbClr val="0366D6"/>
                          </a:solidFill>
                          <a:effectLst/>
                          <a:hlinkClick r:id="rId3"/>
                        </a:rPr>
                        <a:t>careplans.csv</a:t>
                      </a:r>
                      <a:endParaRPr lang="en-US" sz="1600" dirty="0">
                        <a:effectLst/>
                      </a:endParaRP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</a:rPr>
                        <a:t>Patient care plan data, including goals.</a:t>
                      </a: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6690816"/>
                  </a:ext>
                </a:extLst>
              </a:tr>
              <a:tr h="232077">
                <a:tc>
                  <a:txBody>
                    <a:bodyPr/>
                    <a:lstStyle/>
                    <a:p>
                      <a:r>
                        <a:rPr lang="en-US" sz="1600" u="none" strike="noStrike" dirty="0">
                          <a:solidFill>
                            <a:srgbClr val="0366D6"/>
                          </a:solidFill>
                          <a:effectLst/>
                          <a:hlinkClick r:id="rId4"/>
                        </a:rPr>
                        <a:t>conditions.csv</a:t>
                      </a:r>
                      <a:endParaRPr lang="en-US" sz="1600" dirty="0">
                        <a:effectLst/>
                      </a:endParaRP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Patient conditions or diagnoses.</a:t>
                      </a: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4946786"/>
                  </a:ext>
                </a:extLst>
              </a:tr>
              <a:tr h="232077">
                <a:tc>
                  <a:txBody>
                    <a:bodyPr/>
                    <a:lstStyle/>
                    <a:p>
                      <a:r>
                        <a:rPr lang="en-US" sz="1600" u="none" strike="noStrike">
                          <a:solidFill>
                            <a:srgbClr val="0366D6"/>
                          </a:solidFill>
                          <a:effectLst/>
                          <a:hlinkClick r:id="rId5"/>
                        </a:rPr>
                        <a:t>encounters.csv</a:t>
                      </a:r>
                      <a:endParaRPr lang="en-US" sz="1600">
                        <a:effectLst/>
                      </a:endParaRP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Patient encounter data.</a:t>
                      </a: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1614702"/>
                  </a:ext>
                </a:extLst>
              </a:tr>
              <a:tr h="232077">
                <a:tc>
                  <a:txBody>
                    <a:bodyPr/>
                    <a:lstStyle/>
                    <a:p>
                      <a:r>
                        <a:rPr lang="en-US" sz="1600" u="none" strike="noStrike" dirty="0">
                          <a:solidFill>
                            <a:srgbClr val="0366D6"/>
                          </a:solidFill>
                          <a:effectLst/>
                          <a:hlinkClick r:id="rId6"/>
                        </a:rPr>
                        <a:t>imaging_studies.csv</a:t>
                      </a:r>
                      <a:endParaRPr lang="en-US" sz="1600" dirty="0">
                        <a:effectLst/>
                      </a:endParaRP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</a:rPr>
                        <a:t>Patient imaging metadata.</a:t>
                      </a: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1323041"/>
                  </a:ext>
                </a:extLst>
              </a:tr>
              <a:tr h="232077">
                <a:tc>
                  <a:txBody>
                    <a:bodyPr/>
                    <a:lstStyle/>
                    <a:p>
                      <a:r>
                        <a:rPr lang="en-US" sz="1600" u="none" strike="noStrike" dirty="0">
                          <a:solidFill>
                            <a:srgbClr val="0366D6"/>
                          </a:solidFill>
                          <a:effectLst/>
                          <a:hlinkClick r:id="rId7"/>
                        </a:rPr>
                        <a:t>immunizations.csv</a:t>
                      </a:r>
                      <a:endParaRPr lang="en-US" sz="1600" dirty="0">
                        <a:effectLst/>
                      </a:endParaRP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Patient immunization data.</a:t>
                      </a: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5656979"/>
                  </a:ext>
                </a:extLst>
              </a:tr>
              <a:tr h="232077">
                <a:tc>
                  <a:txBody>
                    <a:bodyPr/>
                    <a:lstStyle/>
                    <a:p>
                      <a:r>
                        <a:rPr lang="en-US" sz="1600" u="none" strike="noStrike" dirty="0">
                          <a:solidFill>
                            <a:srgbClr val="0366D6"/>
                          </a:solidFill>
                          <a:effectLst/>
                          <a:hlinkClick r:id="rId8"/>
                        </a:rPr>
                        <a:t>medications.csv</a:t>
                      </a:r>
                      <a:endParaRPr lang="en-US" sz="1600" dirty="0">
                        <a:effectLst/>
                      </a:endParaRP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</a:rPr>
                        <a:t>Patient medication data.</a:t>
                      </a: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2557026"/>
                  </a:ext>
                </a:extLst>
              </a:tr>
              <a:tr h="395897">
                <a:tc>
                  <a:txBody>
                    <a:bodyPr/>
                    <a:lstStyle/>
                    <a:p>
                      <a:r>
                        <a:rPr lang="en-US" sz="1600" u="none" strike="noStrike" dirty="0">
                          <a:solidFill>
                            <a:srgbClr val="0366D6"/>
                          </a:solidFill>
                          <a:effectLst/>
                          <a:hlinkClick r:id="rId9"/>
                        </a:rPr>
                        <a:t>observations.csv</a:t>
                      </a:r>
                      <a:endParaRPr lang="en-US" sz="1600" dirty="0">
                        <a:effectLst/>
                      </a:endParaRP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Patient observations including vital signs and lab reports.</a:t>
                      </a: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7401165"/>
                  </a:ext>
                </a:extLst>
              </a:tr>
              <a:tr h="395897">
                <a:tc>
                  <a:txBody>
                    <a:bodyPr/>
                    <a:lstStyle/>
                    <a:p>
                      <a:r>
                        <a:rPr lang="en-US" sz="1600" u="none" strike="noStrike">
                          <a:solidFill>
                            <a:srgbClr val="0366D6"/>
                          </a:solidFill>
                          <a:effectLst/>
                          <a:hlinkClick r:id="rId10"/>
                        </a:rPr>
                        <a:t>organizations.csv</a:t>
                      </a:r>
                      <a:endParaRPr lang="en-US" sz="1600">
                        <a:effectLst/>
                      </a:endParaRP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Provider organizations including hospitals.</a:t>
                      </a: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5699593"/>
                  </a:ext>
                </a:extLst>
              </a:tr>
              <a:tr h="232077">
                <a:tc>
                  <a:txBody>
                    <a:bodyPr/>
                    <a:lstStyle/>
                    <a:p>
                      <a:r>
                        <a:rPr lang="en-US" sz="1600" u="none" strike="noStrike" dirty="0">
                          <a:solidFill>
                            <a:srgbClr val="0366D6"/>
                          </a:solidFill>
                          <a:effectLst/>
                          <a:hlinkClick r:id="rId11"/>
                        </a:rPr>
                        <a:t>patients.csv</a:t>
                      </a:r>
                      <a:endParaRPr lang="en-US" sz="1600" dirty="0">
                        <a:effectLst/>
                      </a:endParaRP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Patient demographic data.</a:t>
                      </a: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5088046"/>
                  </a:ext>
                </a:extLst>
              </a:tr>
              <a:tr h="395897">
                <a:tc>
                  <a:txBody>
                    <a:bodyPr/>
                    <a:lstStyle/>
                    <a:p>
                      <a:r>
                        <a:rPr lang="en-US" sz="1600" u="none" strike="noStrike" dirty="0">
                          <a:solidFill>
                            <a:srgbClr val="0366D6"/>
                          </a:solidFill>
                          <a:effectLst/>
                          <a:hlinkClick r:id="rId12"/>
                        </a:rPr>
                        <a:t>procedures.csv</a:t>
                      </a:r>
                      <a:endParaRPr lang="en-US" sz="1600" dirty="0">
                        <a:effectLst/>
                      </a:endParaRP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Patient procedure data including surgeries.</a:t>
                      </a: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2761453"/>
                  </a:ext>
                </a:extLst>
              </a:tr>
              <a:tr h="395897">
                <a:tc>
                  <a:txBody>
                    <a:bodyPr/>
                    <a:lstStyle/>
                    <a:p>
                      <a:r>
                        <a:rPr lang="en-US" sz="1600" u="none" strike="noStrike" dirty="0">
                          <a:solidFill>
                            <a:srgbClr val="0366D6"/>
                          </a:solidFill>
                          <a:effectLst/>
                          <a:hlinkClick r:id="rId12"/>
                        </a:rPr>
                        <a:t>providers</a:t>
                      </a:r>
                      <a:endParaRPr lang="en-US" sz="1600" dirty="0">
                        <a:effectLst/>
                      </a:endParaRP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</a:rPr>
                        <a:t>Clinicians that provide patient care.</a:t>
                      </a: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9424704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D6184D4-05FF-43C4-8781-FDA5C4BE90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9212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F37C1E-6149-49E0-A442-590881313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Raw Data</a:t>
            </a:r>
          </a:p>
        </p:txBody>
      </p:sp>
      <p:sp>
        <p:nvSpPr>
          <p:cNvPr id="4" name="Flowchart: Magnetic Disk 3">
            <a:extLst>
              <a:ext uri="{FF2B5EF4-FFF2-40B4-BE49-F238E27FC236}">
                <a16:creationId xmlns:a16="http://schemas.microsoft.com/office/drawing/2014/main" id="{572D5885-E9DB-47D7-9762-FB77950AFC66}"/>
              </a:ext>
            </a:extLst>
          </p:cNvPr>
          <p:cNvSpPr/>
          <p:nvPr/>
        </p:nvSpPr>
        <p:spPr>
          <a:xfrm>
            <a:off x="2024740" y="2046514"/>
            <a:ext cx="1921330" cy="1979386"/>
          </a:xfrm>
          <a:prstGeom prst="flowChartMagneticDisk">
            <a:avLst/>
          </a:prstGeom>
          <a:solidFill>
            <a:srgbClr val="DEA49B"/>
          </a:solidFill>
          <a:ln>
            <a:solidFill>
              <a:srgbClr val="D919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raw_lauren</a:t>
            </a:r>
            <a:endParaRPr lang="en-US" sz="2400" dirty="0"/>
          </a:p>
        </p:txBody>
      </p:sp>
      <p:sp>
        <p:nvSpPr>
          <p:cNvPr id="7" name="Flowchart: Magnetic Disk 6">
            <a:extLst>
              <a:ext uri="{FF2B5EF4-FFF2-40B4-BE49-F238E27FC236}">
                <a16:creationId xmlns:a16="http://schemas.microsoft.com/office/drawing/2014/main" id="{D9DDAD8D-F0CB-43A2-B615-4EDB19F67935}"/>
              </a:ext>
            </a:extLst>
          </p:cNvPr>
          <p:cNvSpPr/>
          <p:nvPr/>
        </p:nvSpPr>
        <p:spPr>
          <a:xfrm>
            <a:off x="5660570" y="2046514"/>
            <a:ext cx="1921330" cy="1979386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raw_synthea</a:t>
            </a:r>
            <a:endParaRPr 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2496B5-B26F-4229-AFDB-638252AB3309}"/>
              </a:ext>
            </a:extLst>
          </p:cNvPr>
          <p:cNvSpPr txBox="1"/>
          <p:nvPr/>
        </p:nvSpPr>
        <p:spPr>
          <a:xfrm>
            <a:off x="5426526" y="4212770"/>
            <a:ext cx="247211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1000 Patient 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/>
              <a:t>Synthetic Data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 err="1"/>
              <a:t>Synthea</a:t>
            </a:r>
            <a:r>
              <a:rPr lang="en-US" sz="2400" dirty="0"/>
              <a:t> Format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97AE06-C2DB-4E03-907D-5EA2B4F63184}"/>
              </a:ext>
            </a:extLst>
          </p:cNvPr>
          <p:cNvSpPr txBox="1"/>
          <p:nvPr/>
        </p:nvSpPr>
        <p:spPr>
          <a:xfrm>
            <a:off x="1749348" y="4212770"/>
            <a:ext cx="247211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1 Patient 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/>
              <a:t>Lauren Data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 err="1"/>
              <a:t>Synthea</a:t>
            </a:r>
            <a:r>
              <a:rPr lang="en-US" sz="2400" dirty="0"/>
              <a:t> Format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9ED2190-3C5E-402B-8AC7-0EA6C685E0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149" b="89973" l="9739" r="91924">
                        <a14:foregroundMark x1="47506" y1="54743" x2="57482" y2="56640"/>
                        <a14:foregroundMark x1="38480" y1="18157" x2="75059" y2="10569"/>
                        <a14:foregroundMark x1="83982" y1="30785" x2="91924" y2="48780"/>
                        <a14:foregroundMark x1="75059" y1="10569" x2="79515" y2="20665"/>
                        <a14:foregroundMark x1="91924" y1="48780" x2="68884" y2="81843"/>
                        <a14:foregroundMark x1="68884" y1="81843" x2="26841" y2="83198"/>
                        <a14:foregroundMark x1="36817" y1="79404" x2="36817" y2="76965"/>
                        <a14:foregroundMark x1="43468" y1="8401" x2="72684" y2="8401"/>
                        <a14:foregroundMark x1="46793" y1="8401" x2="66983" y2="5149"/>
                        <a14:backgroundMark x1="83135" y1="19241" x2="86461" y2="2981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517759" y="2046514"/>
            <a:ext cx="935291" cy="819768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BA5C7-CEB5-40E8-BE04-39F8E1B936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85957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DF55D-BFE0-427D-AEA1-9DF1A18B4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 help us get started . . . 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730E15E-DCD6-43FC-A519-A4EAB9A7F6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3059113"/>
            <a:ext cx="4040188" cy="639762"/>
          </a:xfrm>
        </p:spPr>
        <p:txBody>
          <a:bodyPr/>
          <a:lstStyle/>
          <a:p>
            <a:r>
              <a:rPr lang="en-US" dirty="0"/>
              <a:t>White Rabbit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81D9A93E-3130-4EC1-BECC-A4CA6E5900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200" y="3698875"/>
            <a:ext cx="4040188" cy="2600325"/>
          </a:xfrm>
        </p:spPr>
        <p:txBody>
          <a:bodyPr/>
          <a:lstStyle/>
          <a:p>
            <a:r>
              <a:rPr lang="en-US" dirty="0"/>
              <a:t>performs a scan of the source data, providing detailed information on the tables, fields, and values that appear in a field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22BD8815-52CC-4775-83D8-6D1A271FC7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45025" y="3059113"/>
            <a:ext cx="4041775" cy="639762"/>
          </a:xfrm>
        </p:spPr>
        <p:txBody>
          <a:bodyPr/>
          <a:lstStyle/>
          <a:p>
            <a:r>
              <a:rPr lang="en-US" dirty="0"/>
              <a:t>Rabbit In a Hat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71AA8925-30EE-4F66-9054-7C40CA8740E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5025" y="3698875"/>
            <a:ext cx="4041775" cy="2600325"/>
          </a:xfrm>
        </p:spPr>
        <p:txBody>
          <a:bodyPr/>
          <a:lstStyle/>
          <a:p>
            <a:r>
              <a:rPr lang="en-US" dirty="0"/>
              <a:t>Uses White Rabbit scan to provide a graphical user interface to help build an ETL document</a:t>
            </a:r>
          </a:p>
          <a:p>
            <a:endParaRPr lang="en-US" dirty="0"/>
          </a:p>
          <a:p>
            <a:r>
              <a:rPr lang="en-US" dirty="0"/>
              <a:t>Does not generate code</a:t>
            </a:r>
          </a:p>
        </p:txBody>
      </p:sp>
      <p:pic>
        <p:nvPicPr>
          <p:cNvPr id="4" name="Picture 4" descr="alt text">
            <a:extLst>
              <a:ext uri="{FF2B5EF4-FFF2-40B4-BE49-F238E27FC236}">
                <a16:creationId xmlns:a16="http://schemas.microsoft.com/office/drawing/2014/main" id="{41705E6E-78DD-47E5-8AD5-EA5341EA6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6402" y="1671615"/>
            <a:ext cx="1201783" cy="120178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68B9EB0-9702-404F-A188-7333A7E164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8687" y="1671615"/>
            <a:ext cx="1314450" cy="129567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92B98DAA-8FF1-46D2-AFE2-94693E1A7E7F}"/>
              </a:ext>
            </a:extLst>
          </p:cNvPr>
          <p:cNvSpPr/>
          <p:nvPr/>
        </p:nvSpPr>
        <p:spPr>
          <a:xfrm>
            <a:off x="3848100" y="1943100"/>
            <a:ext cx="1447800" cy="930298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F92B79F-9D0E-4FF0-8E27-74341B3DDD0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9994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35507F9-3A90-4E76-AB7D-EFF454636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White Rabbit - Location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4F45725C-8932-4B48-9D3B-F552B074F4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1426" y="1219200"/>
            <a:ext cx="7461147" cy="4906963"/>
          </a:xfrm>
          <a:prstGeom prst="rect">
            <a:avLst/>
          </a:prstGeom>
        </p:spPr>
      </p:pic>
      <p:pic>
        <p:nvPicPr>
          <p:cNvPr id="10" name="Picture 4" descr="alt text">
            <a:extLst>
              <a:ext uri="{FF2B5EF4-FFF2-40B4-BE49-F238E27FC236}">
                <a16:creationId xmlns:a16="http://schemas.microsoft.com/office/drawing/2014/main" id="{9300D137-3C74-4E5E-8443-52B90EC79A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3973" y="236537"/>
            <a:ext cx="749300" cy="7493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07A006A-F8CD-4F94-B1BC-6C749434E3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1645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05FD1-01C9-4B02-BCE9-1B1C9FDEA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White Rabbit - Scan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86ED9A3-0AEA-4BDE-ACAC-479F169204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2942" y="1219200"/>
            <a:ext cx="7438115" cy="4906963"/>
          </a:xfrm>
          <a:prstGeom prst="rect">
            <a:avLst/>
          </a:prstGeom>
        </p:spPr>
      </p:pic>
      <p:pic>
        <p:nvPicPr>
          <p:cNvPr id="5" name="Picture 4" descr="alt text">
            <a:extLst>
              <a:ext uri="{FF2B5EF4-FFF2-40B4-BE49-F238E27FC236}">
                <a16:creationId xmlns:a16="http://schemas.microsoft.com/office/drawing/2014/main" id="{AEEF7A08-B062-4B13-A2CB-CECF4BB44D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3973" y="236537"/>
            <a:ext cx="749300" cy="7493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2BA3CA-305E-4287-94FB-4828333586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6877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05FD1-01C9-4B02-BCE9-1B1C9FDEA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White Rabbit - Scan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86ED9A3-0AEA-4BDE-ACAC-479F169204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2942" y="1219200"/>
            <a:ext cx="7438115" cy="4906963"/>
          </a:xfrm>
          <a:prstGeom prst="rect">
            <a:avLst/>
          </a:prstGeom>
        </p:spPr>
      </p:pic>
      <p:pic>
        <p:nvPicPr>
          <p:cNvPr id="5" name="Picture 4" descr="alt text">
            <a:extLst>
              <a:ext uri="{FF2B5EF4-FFF2-40B4-BE49-F238E27FC236}">
                <a16:creationId xmlns:a16="http://schemas.microsoft.com/office/drawing/2014/main" id="{AEEF7A08-B062-4B13-A2CB-CECF4BB44D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3973" y="236537"/>
            <a:ext cx="749300" cy="7493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rame 2">
            <a:extLst>
              <a:ext uri="{FF2B5EF4-FFF2-40B4-BE49-F238E27FC236}">
                <a16:creationId xmlns:a16="http://schemas.microsoft.com/office/drawing/2014/main" id="{4D8AAE77-A6C2-4C12-A4F5-55D877995891}"/>
              </a:ext>
            </a:extLst>
          </p:cNvPr>
          <p:cNvSpPr/>
          <p:nvPr/>
        </p:nvSpPr>
        <p:spPr>
          <a:xfrm>
            <a:off x="6997700" y="2501900"/>
            <a:ext cx="1397000" cy="749300"/>
          </a:xfrm>
          <a:prstGeom prst="fram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56F713-6654-4264-A709-E26F6579B9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0032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05FD1-01C9-4B02-BCE9-1B1C9FDEA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White Rabbit - Scan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86ED9A3-0AEA-4BDE-ACAC-479F169204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2942" y="1219200"/>
            <a:ext cx="7438115" cy="4906963"/>
          </a:xfrm>
          <a:prstGeom prst="rect">
            <a:avLst/>
          </a:prstGeom>
        </p:spPr>
      </p:pic>
      <p:pic>
        <p:nvPicPr>
          <p:cNvPr id="5" name="Picture 4" descr="alt text">
            <a:extLst>
              <a:ext uri="{FF2B5EF4-FFF2-40B4-BE49-F238E27FC236}">
                <a16:creationId xmlns:a16="http://schemas.microsoft.com/office/drawing/2014/main" id="{AEEF7A08-B062-4B13-A2CB-CECF4BB44D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3973" y="236537"/>
            <a:ext cx="749300" cy="7493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rame 2">
            <a:extLst>
              <a:ext uri="{FF2B5EF4-FFF2-40B4-BE49-F238E27FC236}">
                <a16:creationId xmlns:a16="http://schemas.microsoft.com/office/drawing/2014/main" id="{4D8AAE77-A6C2-4C12-A4F5-55D877995891}"/>
              </a:ext>
            </a:extLst>
          </p:cNvPr>
          <p:cNvSpPr/>
          <p:nvPr/>
        </p:nvSpPr>
        <p:spPr>
          <a:xfrm>
            <a:off x="2158999" y="3429000"/>
            <a:ext cx="6132057" cy="749300"/>
          </a:xfrm>
          <a:prstGeom prst="fram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6F7127-17F7-4CE3-BE12-1E7EB2A48A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9938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C308F8-F7DB-4B15-9C4B-879EB89E3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White Rabbit – Scan Report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274B26-C158-42A1-91B2-C64B9B52BC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271" y="3287485"/>
            <a:ext cx="7957457" cy="2921567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We already ran the scan on </a:t>
            </a:r>
            <a:r>
              <a:rPr lang="en-US" dirty="0" err="1"/>
              <a:t>raw_synthea</a:t>
            </a:r>
            <a:endParaRPr lang="en-US" dirty="0"/>
          </a:p>
          <a:p>
            <a:endParaRPr lang="en-US" dirty="0"/>
          </a:p>
          <a:p>
            <a:r>
              <a:rPr lang="en-US" dirty="0"/>
              <a:t>To open the scan while we review:</a:t>
            </a:r>
          </a:p>
          <a:p>
            <a:pPr lvl="1"/>
            <a:r>
              <a:rPr lang="en-US" dirty="0">
                <a:hlinkClick r:id="rId2"/>
              </a:rPr>
              <a:t>https://github.com/OHDSI/Tutorial-ETL</a:t>
            </a:r>
            <a:endParaRPr lang="en-US" dirty="0"/>
          </a:p>
          <a:p>
            <a:pPr lvl="1"/>
            <a:r>
              <a:rPr lang="en-US" dirty="0"/>
              <a:t>Materials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 err="1"/>
              <a:t>WhiteRabbit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ScanReport_raw_synthea.xlsx</a:t>
            </a:r>
          </a:p>
          <a:p>
            <a:pPr lvl="1"/>
            <a:r>
              <a:rPr lang="en-US" dirty="0"/>
              <a:t>Click “View Raw” to download the XLSX</a:t>
            </a:r>
          </a:p>
        </p:txBody>
      </p:sp>
      <p:pic>
        <p:nvPicPr>
          <p:cNvPr id="4" name="Picture 3" descr="alt text">
            <a:extLst>
              <a:ext uri="{FF2B5EF4-FFF2-40B4-BE49-F238E27FC236}">
                <a16:creationId xmlns:a16="http://schemas.microsoft.com/office/drawing/2014/main" id="{E1AEEB60-9A87-4AA5-ACBB-8B66E7C352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3973" y="236537"/>
            <a:ext cx="749300" cy="7493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B8A198-C70B-4E88-A5C0-4F3BD8E536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7" name="Flowchart: Magnetic Disk 6">
            <a:extLst>
              <a:ext uri="{FF2B5EF4-FFF2-40B4-BE49-F238E27FC236}">
                <a16:creationId xmlns:a16="http://schemas.microsoft.com/office/drawing/2014/main" id="{6B90B3F1-6CA2-4100-A9D3-EE5215DED7FE}"/>
              </a:ext>
            </a:extLst>
          </p:cNvPr>
          <p:cNvSpPr/>
          <p:nvPr/>
        </p:nvSpPr>
        <p:spPr>
          <a:xfrm>
            <a:off x="3611335" y="1149349"/>
            <a:ext cx="1921330" cy="1979386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raw_synthea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3531702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206434-1949-43AB-8A2C-A840C7BCF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51FA5B81-AF72-4D81-90C2-05A7384E302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73896477"/>
              </p:ext>
            </p:extLst>
          </p:nvPr>
        </p:nvGraphicFramePr>
        <p:xfrm>
          <a:off x="1023359" y="1219200"/>
          <a:ext cx="7097283" cy="492760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927078">
                  <a:extLst>
                    <a:ext uri="{9D8B030D-6E8A-4147-A177-3AD203B41FA5}">
                      <a16:colId xmlns:a16="http://schemas.microsoft.com/office/drawing/2014/main" val="4251094589"/>
                    </a:ext>
                  </a:extLst>
                </a:gridCol>
                <a:gridCol w="5170205">
                  <a:extLst>
                    <a:ext uri="{9D8B030D-6E8A-4147-A177-3AD203B41FA5}">
                      <a16:colId xmlns:a16="http://schemas.microsoft.com/office/drawing/2014/main" val="40062092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+mn-lt"/>
                        </a:rPr>
                        <a:t>Time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+mn-lt"/>
                        </a:rPr>
                        <a:t>Agenda Item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78653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+mn-lt"/>
                        </a:rPr>
                        <a:t>9:00 – 9:30</a:t>
                      </a:r>
                      <a:endParaRPr lang="en-US" sz="2000" dirty="0">
                        <a:effectLst/>
                        <a:latin typeface="+mn-lt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+mn-lt"/>
                        </a:rPr>
                        <a:t>Overview</a:t>
                      </a:r>
                    </a:p>
                    <a:p>
                      <a:pPr marL="342900" marR="0" indent="-342900" algn="l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2000" dirty="0">
                          <a:effectLst/>
                          <a:latin typeface="+mn-lt"/>
                          <a:ea typeface="Calibri" panose="020F0502020204030204" pitchFamily="34" charset="0"/>
                        </a:rPr>
                        <a:t>VM Set Up</a:t>
                      </a:r>
                    </a:p>
                    <a:p>
                      <a:pPr marL="342900" marR="0" indent="-342900" algn="l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2000" dirty="0">
                          <a:effectLst/>
                          <a:latin typeface="+mn-lt"/>
                          <a:ea typeface="Calibri" panose="020F0502020204030204" pitchFamily="34" charset="0"/>
                        </a:rPr>
                        <a:t>What is OHDSI / CDM?</a:t>
                      </a:r>
                    </a:p>
                    <a:p>
                      <a:pPr marL="342900" marR="0" indent="-342900" algn="l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2000" dirty="0">
                          <a:effectLst/>
                          <a:latin typeface="+mn-lt"/>
                          <a:ea typeface="Calibri" panose="020F0502020204030204" pitchFamily="34" charset="0"/>
                        </a:rPr>
                        <a:t>What is the ETL Process?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34173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+mn-lt"/>
                          <a:ea typeface="Calibri" panose="020F0502020204030204" pitchFamily="34" charset="0"/>
                        </a:rPr>
                        <a:t>9:30 – 10:45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2000" dirty="0">
                          <a:effectLst/>
                          <a:latin typeface="+mn-lt"/>
                          <a:ea typeface="Calibri" panose="020F0502020204030204" pitchFamily="34" charset="0"/>
                        </a:rPr>
                        <a:t>ETL Step 1 – Design Your ETL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31292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+mn-lt"/>
                          <a:ea typeface="Calibri" panose="020F0502020204030204" pitchFamily="34" charset="0"/>
                        </a:rPr>
                        <a:t>10:45 – 11:15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2000" dirty="0">
                          <a:effectLst/>
                          <a:latin typeface="+mn-lt"/>
                          <a:ea typeface="Calibri" panose="020F0502020204030204" pitchFamily="34" charset="0"/>
                        </a:rPr>
                        <a:t>Coffee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95527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+mn-lt"/>
                          <a:ea typeface="Calibri" panose="020F0502020204030204" pitchFamily="34" charset="0"/>
                        </a:rPr>
                        <a:t>11:15 – 12:30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2000" dirty="0">
                          <a:effectLst/>
                          <a:latin typeface="+mn-lt"/>
                          <a:ea typeface="Calibri" panose="020F0502020204030204" pitchFamily="34" charset="0"/>
                        </a:rPr>
                        <a:t>ETL Step 2 – Mapping to the Vocabulary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64271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+mn-lt"/>
                          <a:ea typeface="Calibri" panose="020F0502020204030204" pitchFamily="34" charset="0"/>
                        </a:rPr>
                        <a:t>12:30 – 13:30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2000" dirty="0">
                          <a:effectLst/>
                          <a:latin typeface="+mn-lt"/>
                          <a:ea typeface="Calibri" panose="020F0502020204030204" pitchFamily="34" charset="0"/>
                        </a:rPr>
                        <a:t>Lunch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31868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+mn-lt"/>
                          <a:ea typeface="Calibri" panose="020F0502020204030204" pitchFamily="34" charset="0"/>
                        </a:rPr>
                        <a:t>13:30 – 14:30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2000" dirty="0">
                          <a:effectLst/>
                          <a:latin typeface="+mn-lt"/>
                          <a:ea typeface="Calibri" panose="020F0502020204030204" pitchFamily="34" charset="0"/>
                        </a:rPr>
                        <a:t>ETL Step 3 – Develop ETL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47295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+mn-lt"/>
                          <a:ea typeface="Calibri" panose="020F0502020204030204" pitchFamily="34" charset="0"/>
                        </a:rPr>
                        <a:t>14:30 – 15:30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2000" dirty="0">
                          <a:effectLst/>
                          <a:latin typeface="+mn-lt"/>
                          <a:ea typeface="Calibri" panose="020F0502020204030204" pitchFamily="34" charset="0"/>
                        </a:rPr>
                        <a:t>ETL Step 4 – Quality Control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91124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+mn-lt"/>
                          <a:ea typeface="Calibri" panose="020F0502020204030204" pitchFamily="34" charset="0"/>
                        </a:rPr>
                        <a:t>15:30 – 16:00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2000" dirty="0">
                          <a:effectLst/>
                          <a:latin typeface="+mn-lt"/>
                          <a:ea typeface="Calibri" panose="020F0502020204030204" pitchFamily="34" charset="0"/>
                        </a:rPr>
                        <a:t>Coffee Break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09861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+mn-lt"/>
                          <a:ea typeface="Calibri" panose="020F0502020204030204" pitchFamily="34" charset="0"/>
                        </a:rPr>
                        <a:t>16:00 – 17:00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2000" dirty="0">
                          <a:effectLst/>
                          <a:latin typeface="+mn-lt"/>
                          <a:ea typeface="Calibri" panose="020F0502020204030204" pitchFamily="34" charset="0"/>
                        </a:rPr>
                        <a:t>ETL Pain Points &amp; Conclusions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99021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+mn-lt"/>
                          <a:ea typeface="Calibri" panose="020F0502020204030204" pitchFamily="34" charset="0"/>
                        </a:rPr>
                        <a:t>17:00 – 18:00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2000" dirty="0">
                          <a:effectLst/>
                          <a:latin typeface="+mn-lt"/>
                          <a:ea typeface="Calibri" panose="020F0502020204030204" pitchFamily="34" charset="0"/>
                        </a:rPr>
                        <a:t>Beer, Wine, &amp; Snacks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1545221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BAFAEB-7944-4A30-907E-9BA785604D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0641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1F3BC1-868F-4D9D-B552-4480C4565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White Rabbit – Scan Report:</a:t>
            </a:r>
            <a:br>
              <a:rPr lang="en-US" dirty="0"/>
            </a:br>
            <a:r>
              <a:rPr lang="en-US" dirty="0" err="1"/>
              <a:t>raw_synthea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02ACC52-03CE-439A-BFD0-00399D9F45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27190" y="1219200"/>
            <a:ext cx="6289620" cy="4906963"/>
          </a:xfrm>
          <a:prstGeom prst="rect">
            <a:avLst/>
          </a:prstGeom>
        </p:spPr>
      </p:pic>
      <p:pic>
        <p:nvPicPr>
          <p:cNvPr id="5" name="Picture 4" descr="alt text">
            <a:extLst>
              <a:ext uri="{FF2B5EF4-FFF2-40B4-BE49-F238E27FC236}">
                <a16:creationId xmlns:a16="http://schemas.microsoft.com/office/drawing/2014/main" id="{222EDBB6-439D-4C1F-8272-0ED3EFF3A0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3973" y="236537"/>
            <a:ext cx="749300" cy="7493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91C87D7-4667-474B-85D1-118A552980BE}"/>
              </a:ext>
            </a:extLst>
          </p:cNvPr>
          <p:cNvSpPr/>
          <p:nvPr/>
        </p:nvSpPr>
        <p:spPr>
          <a:xfrm>
            <a:off x="6259286" y="5508171"/>
            <a:ext cx="2188028" cy="11132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Overview Tab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BEE983-3074-48DB-8826-CF5BBE1AF7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715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1F3BC1-868F-4D9D-B552-4480C4565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White Rabbit – Scan Report:</a:t>
            </a:r>
            <a:br>
              <a:rPr lang="en-US" dirty="0"/>
            </a:br>
            <a:r>
              <a:rPr lang="en-US" dirty="0" err="1"/>
              <a:t>raw_synthea</a:t>
            </a:r>
            <a:endParaRPr lang="en-US" dirty="0"/>
          </a:p>
        </p:txBody>
      </p:sp>
      <p:pic>
        <p:nvPicPr>
          <p:cNvPr id="5" name="Picture 4" descr="alt text">
            <a:extLst>
              <a:ext uri="{FF2B5EF4-FFF2-40B4-BE49-F238E27FC236}">
                <a16:creationId xmlns:a16="http://schemas.microsoft.com/office/drawing/2014/main" id="{222EDBB6-439D-4C1F-8272-0ED3EFF3A0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3973" y="236537"/>
            <a:ext cx="749300" cy="7493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859DF66-5A50-4F5D-8956-A463DDDB0F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57287" y="1291431"/>
            <a:ext cx="6829425" cy="4762500"/>
          </a:xfrm>
          <a:prstGeom prst="rect">
            <a:avLst/>
          </a:prstGeom>
        </p:spPr>
      </p:pic>
      <p:sp>
        <p:nvSpPr>
          <p:cNvPr id="8" name="Frame 7">
            <a:extLst>
              <a:ext uri="{FF2B5EF4-FFF2-40B4-BE49-F238E27FC236}">
                <a16:creationId xmlns:a16="http://schemas.microsoft.com/office/drawing/2014/main" id="{C7F37408-8E79-4862-8967-6C9D6A778E34}"/>
              </a:ext>
            </a:extLst>
          </p:cNvPr>
          <p:cNvSpPr/>
          <p:nvPr/>
        </p:nvSpPr>
        <p:spPr>
          <a:xfrm>
            <a:off x="1600200" y="5605462"/>
            <a:ext cx="1397000" cy="749300"/>
          </a:xfrm>
          <a:prstGeom prst="fram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AF0E368-27FC-461A-B86A-1485F0619F5D}"/>
              </a:ext>
            </a:extLst>
          </p:cNvPr>
          <p:cNvSpPr/>
          <p:nvPr/>
        </p:nvSpPr>
        <p:spPr>
          <a:xfrm>
            <a:off x="6259286" y="5508171"/>
            <a:ext cx="2188028" cy="11132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Overview Tab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D174E11-3DDB-463D-A0F7-56FA8E81F4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9988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1F3BC1-868F-4D9D-B552-4480C4565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White Rabbit – Scan Report:</a:t>
            </a:r>
            <a:br>
              <a:rPr lang="en-US" dirty="0"/>
            </a:br>
            <a:r>
              <a:rPr lang="en-US" dirty="0" err="1"/>
              <a:t>raw_synthea</a:t>
            </a:r>
            <a:endParaRPr lang="en-US" dirty="0"/>
          </a:p>
        </p:txBody>
      </p:sp>
      <p:pic>
        <p:nvPicPr>
          <p:cNvPr id="5" name="Picture 4" descr="alt text">
            <a:extLst>
              <a:ext uri="{FF2B5EF4-FFF2-40B4-BE49-F238E27FC236}">
                <a16:creationId xmlns:a16="http://schemas.microsoft.com/office/drawing/2014/main" id="{222EDBB6-439D-4C1F-8272-0ED3EFF3A0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3973" y="236537"/>
            <a:ext cx="749300" cy="7493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Content Placeholder 3">
            <a:extLst>
              <a:ext uri="{FF2B5EF4-FFF2-40B4-BE49-F238E27FC236}">
                <a16:creationId xmlns:a16="http://schemas.microsoft.com/office/drawing/2014/main" id="{945F73FF-0941-40E5-A8F9-1AF46C2669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57200" y="1329975"/>
            <a:ext cx="8229600" cy="4685413"/>
          </a:xfrm>
          <a:prstGeom prst="rect">
            <a:avLst/>
          </a:prstGeom>
        </p:spPr>
      </p:pic>
      <p:sp>
        <p:nvSpPr>
          <p:cNvPr id="11" name="Frame 10">
            <a:extLst>
              <a:ext uri="{FF2B5EF4-FFF2-40B4-BE49-F238E27FC236}">
                <a16:creationId xmlns:a16="http://schemas.microsoft.com/office/drawing/2014/main" id="{36411575-E795-4828-B4FE-9954C2650E82}"/>
              </a:ext>
            </a:extLst>
          </p:cNvPr>
          <p:cNvSpPr/>
          <p:nvPr/>
        </p:nvSpPr>
        <p:spPr>
          <a:xfrm>
            <a:off x="4572000" y="5528025"/>
            <a:ext cx="1143000" cy="749300"/>
          </a:xfrm>
          <a:prstGeom prst="fram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5146B3A-E241-40ED-94F8-384420E7E80F}"/>
              </a:ext>
            </a:extLst>
          </p:cNvPr>
          <p:cNvSpPr/>
          <p:nvPr/>
        </p:nvSpPr>
        <p:spPr>
          <a:xfrm>
            <a:off x="6259286" y="5508171"/>
            <a:ext cx="2188028" cy="11132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Patients Tab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F12D5DE-D8F7-4949-BFCE-B562C5C31E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7098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9A9635-0334-4352-9F6F-037C9805F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White Rabbit – Scan Report:</a:t>
            </a:r>
            <a:br>
              <a:rPr lang="en-US" dirty="0"/>
            </a:br>
            <a:r>
              <a:rPr lang="en-US" dirty="0" err="1"/>
              <a:t>raw_synthea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919FD82-EDC0-45CF-B5C8-B24858A401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5047" y="1219200"/>
            <a:ext cx="7073906" cy="4906963"/>
          </a:xfrm>
          <a:prstGeom prst="rect">
            <a:avLst/>
          </a:prstGeom>
        </p:spPr>
      </p:pic>
      <p:pic>
        <p:nvPicPr>
          <p:cNvPr id="4" name="Picture 3" descr="alt text">
            <a:extLst>
              <a:ext uri="{FF2B5EF4-FFF2-40B4-BE49-F238E27FC236}">
                <a16:creationId xmlns:a16="http://schemas.microsoft.com/office/drawing/2014/main" id="{D79B995F-654D-4DE1-8851-F3F14B8801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3973" y="236537"/>
            <a:ext cx="749300" cy="7493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rame 6">
            <a:extLst>
              <a:ext uri="{FF2B5EF4-FFF2-40B4-BE49-F238E27FC236}">
                <a16:creationId xmlns:a16="http://schemas.microsoft.com/office/drawing/2014/main" id="{E2C0A0B1-66CE-4D2B-A15B-86B5D14F1491}"/>
              </a:ext>
            </a:extLst>
          </p:cNvPr>
          <p:cNvSpPr/>
          <p:nvPr/>
        </p:nvSpPr>
        <p:spPr>
          <a:xfrm>
            <a:off x="3771900" y="5559426"/>
            <a:ext cx="1143000" cy="749300"/>
          </a:xfrm>
          <a:prstGeom prst="fram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1B5E828-37E6-4A4D-B3E7-E41EDAD4F940}"/>
              </a:ext>
            </a:extLst>
          </p:cNvPr>
          <p:cNvSpPr/>
          <p:nvPr/>
        </p:nvSpPr>
        <p:spPr>
          <a:xfrm>
            <a:off x="6259286" y="5508171"/>
            <a:ext cx="2188028" cy="11132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Conditions Tab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40E79BA-1FB9-4B52-88AB-BBA4AB2988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18A1506-1145-440B-BB64-64C8CFB2EFA0}"/>
              </a:ext>
            </a:extLst>
          </p:cNvPr>
          <p:cNvSpPr/>
          <p:nvPr/>
        </p:nvSpPr>
        <p:spPr>
          <a:xfrm>
            <a:off x="1872343" y="2258785"/>
            <a:ext cx="5802086" cy="1981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What can you learn about </a:t>
            </a:r>
            <a:r>
              <a:rPr lang="en-US" sz="3200" dirty="0" err="1"/>
              <a:t>raw_synthea</a:t>
            </a:r>
            <a:r>
              <a:rPr lang="en-US" sz="3200" dirty="0"/>
              <a:t> data just by looking at the conditions tab?</a:t>
            </a:r>
          </a:p>
        </p:txBody>
      </p:sp>
    </p:spTree>
    <p:extLst>
      <p:ext uri="{BB962C8B-B14F-4D97-AF65-F5344CB8AC3E}">
        <p14:creationId xmlns:p14="http://schemas.microsoft.com/office/powerpoint/2010/main" val="8083796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824F06D-FAF0-44C7-A654-FFD453F73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Now Your Turn:</a:t>
            </a:r>
            <a:br>
              <a:rPr lang="en-US" dirty="0"/>
            </a:br>
            <a:r>
              <a:rPr lang="en-US" dirty="0"/>
              <a:t>Scan Lauren’s Data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4B59AD0-B1CF-471D-A264-3C1ACDEC6A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845821" y="1600200"/>
            <a:ext cx="5840980" cy="4762500"/>
          </a:xfrm>
        </p:spPr>
        <p:txBody>
          <a:bodyPr>
            <a:normAutofit/>
          </a:bodyPr>
          <a:lstStyle/>
          <a:p>
            <a:r>
              <a:rPr lang="en-US" dirty="0"/>
              <a:t>Click on </a:t>
            </a:r>
            <a:r>
              <a:rPr lang="en-US" dirty="0" err="1"/>
              <a:t>WhiteRabbit</a:t>
            </a:r>
            <a:r>
              <a:rPr lang="en-US" dirty="0"/>
              <a:t> shortcut</a:t>
            </a:r>
          </a:p>
          <a:p>
            <a:r>
              <a:rPr lang="en-US" dirty="0"/>
              <a:t>Open WhiteRabbit.jar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2" descr="Image result for pusheen working">
            <a:extLst>
              <a:ext uri="{FF2B5EF4-FFF2-40B4-BE49-F238E27FC236}">
                <a16:creationId xmlns:a16="http://schemas.microsoft.com/office/drawing/2014/main" id="{AB1A2318-6F67-4889-8FC6-FC0B9DA160FF}"/>
              </a:ext>
            </a:extLst>
          </p:cNvPr>
          <p:cNvPicPr>
            <a:picLocks noGrp="1" noChangeAspect="1" noChangeArrowheads="1" noCrop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540" y="1245167"/>
            <a:ext cx="2388280" cy="2388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lt text">
            <a:extLst>
              <a:ext uri="{FF2B5EF4-FFF2-40B4-BE49-F238E27FC236}">
                <a16:creationId xmlns:a16="http://schemas.microsoft.com/office/drawing/2014/main" id="{7402784C-902F-4471-B318-18938D9953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3973" y="236537"/>
            <a:ext cx="749300" cy="7493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5DC4533-F0C8-4AB6-8CCE-AC5A71FBFB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11" name="Flowchart: Magnetic Disk 10">
            <a:extLst>
              <a:ext uri="{FF2B5EF4-FFF2-40B4-BE49-F238E27FC236}">
                <a16:creationId xmlns:a16="http://schemas.microsoft.com/office/drawing/2014/main" id="{F272AA82-9E0F-4E04-8EC5-C3FAC119748D}"/>
              </a:ext>
            </a:extLst>
          </p:cNvPr>
          <p:cNvSpPr/>
          <p:nvPr/>
        </p:nvSpPr>
        <p:spPr>
          <a:xfrm>
            <a:off x="691015" y="3633447"/>
            <a:ext cx="1921330" cy="1979386"/>
          </a:xfrm>
          <a:prstGeom prst="flowChartMagneticDisk">
            <a:avLst/>
          </a:prstGeom>
          <a:solidFill>
            <a:srgbClr val="DEA49B"/>
          </a:solidFill>
          <a:ln>
            <a:solidFill>
              <a:srgbClr val="D919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raw_lauren</a:t>
            </a:r>
            <a:endParaRPr lang="en-US" sz="24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20425D7-0D83-4304-A88B-880E496A00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1186" y="2741204"/>
            <a:ext cx="5052994" cy="3329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5326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824F06D-FAF0-44C7-A654-FFD453F73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Now Your Turn:</a:t>
            </a:r>
            <a:br>
              <a:rPr lang="en-US" dirty="0"/>
            </a:br>
            <a:r>
              <a:rPr lang="en-US" dirty="0"/>
              <a:t>Scan Lauren’s Data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4B59AD0-B1CF-471D-A264-3C1ACDEC6A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845821" y="1600200"/>
            <a:ext cx="5840980" cy="4762500"/>
          </a:xfrm>
        </p:spPr>
        <p:txBody>
          <a:bodyPr>
            <a:normAutofit/>
          </a:bodyPr>
          <a:lstStyle/>
          <a:p>
            <a:r>
              <a:rPr lang="en-US" dirty="0"/>
              <a:t>Connect to Lauren’s Data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Test connection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2" descr="Image result for pusheen working">
            <a:extLst>
              <a:ext uri="{FF2B5EF4-FFF2-40B4-BE49-F238E27FC236}">
                <a16:creationId xmlns:a16="http://schemas.microsoft.com/office/drawing/2014/main" id="{AB1A2318-6F67-4889-8FC6-FC0B9DA160FF}"/>
              </a:ext>
            </a:extLst>
          </p:cNvPr>
          <p:cNvPicPr>
            <a:picLocks noGrp="1" noChangeAspect="1" noChangeArrowheads="1" noCrop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540" y="1245167"/>
            <a:ext cx="2388280" cy="2388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lt text">
            <a:extLst>
              <a:ext uri="{FF2B5EF4-FFF2-40B4-BE49-F238E27FC236}">
                <a16:creationId xmlns:a16="http://schemas.microsoft.com/office/drawing/2014/main" id="{7402784C-902F-4471-B318-18938D9953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3973" y="236537"/>
            <a:ext cx="749300" cy="7493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5DC4533-F0C8-4AB6-8CCE-AC5A71FBFB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11" name="Flowchart: Magnetic Disk 10">
            <a:extLst>
              <a:ext uri="{FF2B5EF4-FFF2-40B4-BE49-F238E27FC236}">
                <a16:creationId xmlns:a16="http://schemas.microsoft.com/office/drawing/2014/main" id="{F272AA82-9E0F-4E04-8EC5-C3FAC119748D}"/>
              </a:ext>
            </a:extLst>
          </p:cNvPr>
          <p:cNvSpPr/>
          <p:nvPr/>
        </p:nvSpPr>
        <p:spPr>
          <a:xfrm>
            <a:off x="691015" y="3633447"/>
            <a:ext cx="1921330" cy="1979386"/>
          </a:xfrm>
          <a:prstGeom prst="flowChartMagneticDisk">
            <a:avLst/>
          </a:prstGeom>
          <a:solidFill>
            <a:srgbClr val="DEA49B"/>
          </a:solidFill>
          <a:ln>
            <a:solidFill>
              <a:srgbClr val="D919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raw_lauren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7FF6F9-B240-4A18-9FAD-859AADC67D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3415" y="2171698"/>
            <a:ext cx="5292972" cy="327660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0D44E39-ADB3-4E6E-B022-810BA23E228B}"/>
              </a:ext>
            </a:extLst>
          </p:cNvPr>
          <p:cNvSpPr txBox="1"/>
          <p:nvPr/>
        </p:nvSpPr>
        <p:spPr>
          <a:xfrm>
            <a:off x="5958672" y="3751605"/>
            <a:ext cx="1079878" cy="307777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solidFill>
                  <a:srgbClr val="343434"/>
                </a:solidFill>
              </a:rPr>
              <a:t>ohdsi</a:t>
            </a:r>
            <a:endParaRPr lang="en-US" sz="1400" dirty="0">
              <a:solidFill>
                <a:srgbClr val="34343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508292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824F06D-FAF0-44C7-A654-FFD453F73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Now Your Turn:</a:t>
            </a:r>
            <a:br>
              <a:rPr lang="en-US" dirty="0"/>
            </a:br>
            <a:r>
              <a:rPr lang="en-US" dirty="0"/>
              <a:t>Scan Lauren’s Data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4B59AD0-B1CF-471D-A264-3C1ACDEC6A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845821" y="1600200"/>
            <a:ext cx="5840980" cy="4762500"/>
          </a:xfrm>
        </p:spPr>
        <p:txBody>
          <a:bodyPr>
            <a:normAutofit fontScale="92500"/>
          </a:bodyPr>
          <a:lstStyle/>
          <a:p>
            <a:r>
              <a:rPr lang="en-US" dirty="0"/>
              <a:t>Go to the “Scan” tab</a:t>
            </a:r>
          </a:p>
          <a:p>
            <a:r>
              <a:rPr lang="en-US" dirty="0"/>
              <a:t>Press “Add all in DB” button, set “Min cell count” to 0, and then “Scan tables”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Open ScanReport.xlsx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2" descr="Image result for pusheen working">
            <a:extLst>
              <a:ext uri="{FF2B5EF4-FFF2-40B4-BE49-F238E27FC236}">
                <a16:creationId xmlns:a16="http://schemas.microsoft.com/office/drawing/2014/main" id="{AB1A2318-6F67-4889-8FC6-FC0B9DA160FF}"/>
              </a:ext>
            </a:extLst>
          </p:cNvPr>
          <p:cNvPicPr>
            <a:picLocks noGrp="1" noChangeAspect="1" noChangeArrowheads="1" noCrop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540" y="1245167"/>
            <a:ext cx="2388280" cy="2388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lt text">
            <a:extLst>
              <a:ext uri="{FF2B5EF4-FFF2-40B4-BE49-F238E27FC236}">
                <a16:creationId xmlns:a16="http://schemas.microsoft.com/office/drawing/2014/main" id="{7402784C-902F-4471-B318-18938D9953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3973" y="236537"/>
            <a:ext cx="749300" cy="7493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5DC4533-F0C8-4AB6-8CCE-AC5A71FBFB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11" name="Flowchart: Magnetic Disk 10">
            <a:extLst>
              <a:ext uri="{FF2B5EF4-FFF2-40B4-BE49-F238E27FC236}">
                <a16:creationId xmlns:a16="http://schemas.microsoft.com/office/drawing/2014/main" id="{F272AA82-9E0F-4E04-8EC5-C3FAC119748D}"/>
              </a:ext>
            </a:extLst>
          </p:cNvPr>
          <p:cNvSpPr/>
          <p:nvPr/>
        </p:nvSpPr>
        <p:spPr>
          <a:xfrm>
            <a:off x="691015" y="3633447"/>
            <a:ext cx="1921330" cy="1979386"/>
          </a:xfrm>
          <a:prstGeom prst="flowChartMagneticDisk">
            <a:avLst/>
          </a:prstGeom>
          <a:solidFill>
            <a:srgbClr val="DEA49B"/>
          </a:solidFill>
          <a:ln>
            <a:solidFill>
              <a:srgbClr val="D919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raw_lauren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81AEA4-EEFD-4037-B859-D41AF6D7DB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2852" y="3216275"/>
            <a:ext cx="6067425" cy="227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00357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656C2C-2A05-42E8-82D8-5C0406A4F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White Rabbit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86FC75-6CC3-42BD-A05D-4D09BE3E44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722914" y="1600200"/>
            <a:ext cx="4963886" cy="4525963"/>
          </a:xfrm>
        </p:spPr>
        <p:txBody>
          <a:bodyPr/>
          <a:lstStyle/>
          <a:p>
            <a:r>
              <a:rPr lang="en-US" dirty="0"/>
              <a:t>White Rabbit creates an export of information about the source data</a:t>
            </a:r>
          </a:p>
          <a:p>
            <a:endParaRPr lang="en-US" dirty="0"/>
          </a:p>
          <a:p>
            <a:r>
              <a:rPr lang="en-US" dirty="0"/>
              <a:t>The scan can be used to:</a:t>
            </a:r>
          </a:p>
          <a:p>
            <a:pPr lvl="1"/>
            <a:r>
              <a:rPr lang="en-US" dirty="0"/>
              <a:t>Learn about your source data</a:t>
            </a:r>
          </a:p>
          <a:p>
            <a:pPr lvl="1"/>
            <a:r>
              <a:rPr lang="en-US" dirty="0"/>
              <a:t>Needed for Rabbit In a Hat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A6ADAF-73CC-402D-9223-7CCC49E376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37</a:t>
            </a:fld>
            <a:endParaRPr lang="en-US"/>
          </a:p>
        </p:txBody>
      </p:sp>
      <p:pic>
        <p:nvPicPr>
          <p:cNvPr id="6" name="Picture 4" descr="alt text">
            <a:extLst>
              <a:ext uri="{FF2B5EF4-FFF2-40B4-BE49-F238E27FC236}">
                <a16:creationId xmlns:a16="http://schemas.microsoft.com/office/drawing/2014/main" id="{06D98620-4F93-4E1C-88FC-71E1640E7314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1470" y="1600200"/>
            <a:ext cx="1459933" cy="145993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Content Placeholder 8">
            <a:extLst>
              <a:ext uri="{FF2B5EF4-FFF2-40B4-BE49-F238E27FC236}">
                <a16:creationId xmlns:a16="http://schemas.microsoft.com/office/drawing/2014/main" id="{6110B55E-3046-4521-8E12-5A2746264B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846" y="3669733"/>
            <a:ext cx="2799180" cy="184093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7" descr="alt text">
            <a:extLst>
              <a:ext uri="{FF2B5EF4-FFF2-40B4-BE49-F238E27FC236}">
                <a16:creationId xmlns:a16="http://schemas.microsoft.com/office/drawing/2014/main" id="{8CCF840E-EEF0-49E5-88EB-E37B3D07EA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3973" y="236537"/>
            <a:ext cx="749300" cy="7493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652936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6D4FB14C-BC96-4AB6-8F33-33C06A8FED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r>
              <a:rPr lang="en-US" dirty="0"/>
              <a:t>Can read and display a White Rabbit scan document</a:t>
            </a:r>
          </a:p>
          <a:p>
            <a:endParaRPr lang="en-US" dirty="0"/>
          </a:p>
          <a:p>
            <a:r>
              <a:rPr lang="en-US" dirty="0"/>
              <a:t>Provides a graphical interface to allow a user to connect source data to tables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BF2514A-DB3E-452F-BD12-F6E9432485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3973" y="246741"/>
            <a:ext cx="749808" cy="73909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656C2C-2A05-42E8-82D8-5C0406A4F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Rabbit in a Hat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A6ADAF-73CC-402D-9223-7CCC49E376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38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F7A1F00-A67E-4C5F-A698-7AF3671707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1697" y="1698171"/>
            <a:ext cx="1481091" cy="145993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050" name="Picture 2" descr="Switching between CDMv4 and CDMv5">
            <a:extLst>
              <a:ext uri="{FF2B5EF4-FFF2-40B4-BE49-F238E27FC236}">
                <a16:creationId xmlns:a16="http://schemas.microsoft.com/office/drawing/2014/main" id="{F9DB9032-E182-4108-85D1-E9E94E1752CB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2872" y="3667578"/>
            <a:ext cx="3018740" cy="184059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618252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BF2514A-DB3E-452F-BD12-F6E9432485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3973" y="246741"/>
            <a:ext cx="749808" cy="73909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656C2C-2A05-42E8-82D8-5C0406A4F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Rabbit in a Hat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86FC75-6CC3-42BD-A05D-4D09BE3E44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2710543"/>
            <a:ext cx="4038600" cy="341562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We will use the ScanReport_raw_synthea.xlsx for this</a:t>
            </a:r>
          </a:p>
          <a:p>
            <a:pPr lvl="1"/>
            <a:r>
              <a:rPr lang="en-US" dirty="0">
                <a:hlinkClick r:id="rId3"/>
              </a:rPr>
              <a:t>https://github.com/OHDSI/Tutorial-ETL</a:t>
            </a:r>
            <a:endParaRPr lang="en-US" dirty="0"/>
          </a:p>
          <a:p>
            <a:pPr lvl="1"/>
            <a:r>
              <a:rPr lang="en-US" dirty="0"/>
              <a:t>Materials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 err="1"/>
              <a:t>WhiteRabbit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ScanReport_raw_synthea.xlsx</a:t>
            </a:r>
          </a:p>
          <a:p>
            <a:pPr lvl="1"/>
            <a:r>
              <a:rPr lang="en-US" dirty="0"/>
              <a:t>Click “View Raw” to download the XLSX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187521-B95B-4CD0-A7E6-E1C343AD0F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2710543"/>
            <a:ext cx="4038600" cy="341562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Save it to the desktop</a:t>
            </a:r>
          </a:p>
          <a:p>
            <a:endParaRPr lang="en-US" dirty="0"/>
          </a:p>
          <a:p>
            <a:r>
              <a:rPr lang="en-US" dirty="0"/>
              <a:t>Open in Rabbit in a Hat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A6ADAF-73CC-402D-9223-7CCC49E376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11" name="Flowchart: Magnetic Disk 10">
            <a:extLst>
              <a:ext uri="{FF2B5EF4-FFF2-40B4-BE49-F238E27FC236}">
                <a16:creationId xmlns:a16="http://schemas.microsoft.com/office/drawing/2014/main" id="{AF521978-459F-4D11-9DDE-F19D8FF9D2AD}"/>
              </a:ext>
            </a:extLst>
          </p:cNvPr>
          <p:cNvSpPr/>
          <p:nvPr/>
        </p:nvSpPr>
        <p:spPr>
          <a:xfrm>
            <a:off x="1564820" y="1167946"/>
            <a:ext cx="1428751" cy="1365251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raw_</a:t>
            </a:r>
            <a:br>
              <a:rPr lang="en-US" sz="2400" dirty="0"/>
            </a:br>
            <a:r>
              <a:rPr lang="en-US" sz="2400" dirty="0" err="1"/>
              <a:t>synthea</a:t>
            </a:r>
            <a:endParaRPr lang="en-US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B7399E5-DA1C-4C08-99F7-7670F0776F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3537" y="1512434"/>
            <a:ext cx="2447925" cy="82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5823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06653C6C-527F-4ECD-9092-249E5AF168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1956989"/>
              </p:ext>
            </p:extLst>
          </p:nvPr>
        </p:nvGraphicFramePr>
        <p:xfrm>
          <a:off x="838200" y="1337178"/>
          <a:ext cx="7543800" cy="503542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771900">
                  <a:extLst>
                    <a:ext uri="{9D8B030D-6E8A-4147-A177-3AD203B41FA5}">
                      <a16:colId xmlns:a16="http://schemas.microsoft.com/office/drawing/2014/main" val="2626062138"/>
                    </a:ext>
                  </a:extLst>
                </a:gridCol>
                <a:gridCol w="3771900">
                  <a:extLst>
                    <a:ext uri="{9D8B030D-6E8A-4147-A177-3AD203B41FA5}">
                      <a16:colId xmlns:a16="http://schemas.microsoft.com/office/drawing/2014/main" val="984872660"/>
                    </a:ext>
                  </a:extLst>
                </a:gridCol>
              </a:tblGrid>
              <a:tr h="371981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Clair Blacketer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Mui van Zandt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4039180"/>
                  </a:ext>
                </a:extLst>
              </a:tr>
              <a:tr h="1137718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1499494"/>
                  </a:ext>
                </a:extLst>
              </a:tr>
              <a:tr h="34925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Erica Voss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4308687"/>
                  </a:ext>
                </a:extLst>
              </a:tr>
              <a:tr h="1137718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74242558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C3D74287-8AE6-4807-8689-B341B45A4F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Instructors</a:t>
            </a:r>
          </a:p>
        </p:txBody>
      </p:sp>
      <p:pic>
        <p:nvPicPr>
          <p:cNvPr id="9218" name="Picture 2" descr="Bitmoji Image">
            <a:extLst>
              <a:ext uri="{FF2B5EF4-FFF2-40B4-BE49-F238E27FC236}">
                <a16:creationId xmlns:a16="http://schemas.microsoft.com/office/drawing/2014/main" id="{B4AECE9E-BEAB-4D81-BF70-357CB3B5D1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5459" y="3954102"/>
            <a:ext cx="2269354" cy="2269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http://forums.ohdsi.org/uploads/default/original/2X/3/329e894eda074448b832a12f726f98eaa83d3ce0.png">
            <a:extLst>
              <a:ext uri="{FF2B5EF4-FFF2-40B4-BE49-F238E27FC236}">
                <a16:creationId xmlns:a16="http://schemas.microsoft.com/office/drawing/2014/main" id="{582E1955-1EE0-4DFE-BD2F-8BF9D1406B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2723" y="1749209"/>
            <a:ext cx="1995888" cy="199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Bitmoji Image">
            <a:extLst>
              <a:ext uri="{FF2B5EF4-FFF2-40B4-BE49-F238E27FC236}">
                <a16:creationId xmlns:a16="http://schemas.microsoft.com/office/drawing/2014/main" id="{15DA4741-AEF5-40A4-9941-E2F46A9A89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5459" y="1777705"/>
            <a:ext cx="2073999" cy="2073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45DA47-D527-46B2-AA3C-865F6C55E7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64306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6D4FB14C-BC96-4AB6-8F33-33C06A8FED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r>
              <a:rPr lang="en-US" dirty="0"/>
              <a:t>The scan tells Rabbit in a Hat what is in the raw database</a:t>
            </a:r>
          </a:p>
          <a:p>
            <a:endParaRPr lang="en-US" sz="1800" dirty="0"/>
          </a:p>
          <a:p>
            <a:pPr lvl="1"/>
            <a:r>
              <a:rPr lang="en-US" dirty="0"/>
              <a:t>Orange Tables = Raw</a:t>
            </a:r>
          </a:p>
          <a:p>
            <a:pPr lvl="1"/>
            <a:endParaRPr lang="en-US" sz="1800" dirty="0"/>
          </a:p>
          <a:p>
            <a:pPr lvl="1"/>
            <a:r>
              <a:rPr lang="en-US" dirty="0"/>
              <a:t>Blue Tables = CDM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BF2514A-DB3E-452F-BD12-F6E9432485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3973" y="246741"/>
            <a:ext cx="749808" cy="73909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656C2C-2A05-42E8-82D8-5C0406A4F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Rabbit in a Hat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A6ADAF-73CC-402D-9223-7CCC49E376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40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B8D565E-1426-4454-896D-8D5FA70DD4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6205" y="1719944"/>
            <a:ext cx="3892672" cy="3820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48193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40B98-EFEC-400F-B9CA-4FB2AF9EB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52400"/>
            <a:ext cx="6784596" cy="838200"/>
          </a:xfrm>
        </p:spPr>
        <p:txBody>
          <a:bodyPr/>
          <a:lstStyle/>
          <a:p>
            <a:r>
              <a:rPr lang="en-US" dirty="0"/>
              <a:t>Rabbit in a Hat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B897464-DF6F-45B7-8B7A-D99C37C55E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2834" y="1535113"/>
            <a:ext cx="4040188" cy="639762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/>
          <a:p>
            <a:r>
              <a:rPr lang="en-US" sz="3200" dirty="0"/>
              <a:t>Together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DE803E9-1A18-4E00-9EB4-38BACE9216F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/>
          <a:p>
            <a:r>
              <a:rPr lang="en-US" sz="3200" dirty="0"/>
              <a:t>On your Own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9889A3-E309-4493-9A69-654D2600933D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F17CEE-118D-4310-9272-888A0B2E1E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41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094EDF3-D1DA-46BA-BA86-7858F5441F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3973" y="246741"/>
            <a:ext cx="749808" cy="73909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8BAF756-8910-421B-89C8-C9248343B6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8516" y="2452291"/>
            <a:ext cx="2028825" cy="6000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7BE44F0-8B4C-4C62-BB50-1FFCE357BE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3753" y="3081097"/>
            <a:ext cx="2038350" cy="6477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E2004F0-3B90-4F43-B82D-69B0A397A5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8516" y="3757529"/>
            <a:ext cx="2028825" cy="5810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A7A1BAC-D953-472E-B304-291A1C7F9B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41975" y="2389983"/>
            <a:ext cx="2047875" cy="590550"/>
          </a:xfrm>
          <a:prstGeom prst="rect">
            <a:avLst/>
          </a:prstGeom>
        </p:spPr>
      </p:pic>
      <p:pic>
        <p:nvPicPr>
          <p:cNvPr id="13" name="Picture 2" descr="Image result for pusheen working">
            <a:extLst>
              <a:ext uri="{FF2B5EF4-FFF2-40B4-BE49-F238E27FC236}">
                <a16:creationId xmlns:a16="http://schemas.microsoft.com/office/drawing/2014/main" id="{065EC370-6C21-48CE-A3B9-36B80641781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1772" y="3595689"/>
            <a:ext cx="2388280" cy="2388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227816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F7EA65-5218-4738-BDB5-AC8B3F885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A00F5B-7B10-4DD7-B5E8-C3FFB4AFD6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5151120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Important links to keep in mind when working on an ETL:</a:t>
            </a:r>
            <a:br>
              <a:rPr lang="en-US" dirty="0"/>
            </a:br>
            <a:endParaRPr lang="en-US" dirty="0"/>
          </a:p>
          <a:p>
            <a:pPr lvl="1"/>
            <a:r>
              <a:rPr lang="en-US" sz="2400" dirty="0"/>
              <a:t>CDM Wiki</a:t>
            </a:r>
            <a:br>
              <a:rPr lang="en-US" sz="2400" dirty="0">
                <a:hlinkClick r:id="rId2"/>
              </a:rPr>
            </a:br>
            <a:r>
              <a:rPr lang="en-US" sz="2400" dirty="0">
                <a:hlinkClick r:id="rId2"/>
              </a:rPr>
              <a:t>https://github.com/OHDSI/CommonDataModel/wiki</a:t>
            </a:r>
            <a:br>
              <a:rPr lang="en-US" sz="2400" dirty="0"/>
            </a:br>
            <a:r>
              <a:rPr lang="en-US" sz="2400" dirty="0"/>
              <a:t>Information about the CDM structure and conventions to follow can be found here</a:t>
            </a:r>
            <a:br>
              <a:rPr lang="en-US" sz="2400" dirty="0"/>
            </a:br>
            <a:endParaRPr lang="en-US" sz="2400" dirty="0"/>
          </a:p>
          <a:p>
            <a:pPr lvl="1"/>
            <a:r>
              <a:rPr lang="en-US" sz="2400" dirty="0"/>
              <a:t>OHDSI Forums</a:t>
            </a:r>
            <a:br>
              <a:rPr lang="en-US" sz="2400" dirty="0"/>
            </a:br>
            <a:r>
              <a:rPr lang="en-US" sz="2400" dirty="0">
                <a:hlinkClick r:id="rId3"/>
              </a:rPr>
              <a:t>http://forums.ohdsi.org/</a:t>
            </a:r>
            <a:br>
              <a:rPr lang="en-US" sz="2400" dirty="0"/>
            </a:br>
            <a:r>
              <a:rPr lang="en-US" sz="2400" dirty="0">
                <a:hlinkClick r:id="rId4"/>
              </a:rPr>
              <a:t>http://forums.ohdsi.org/c/cdm-builders</a:t>
            </a:r>
            <a:br>
              <a:rPr lang="en-US" sz="2400" dirty="0"/>
            </a:br>
            <a:r>
              <a:rPr lang="en-US" sz="2400" dirty="0"/>
              <a:t>OHDSI is an active community, your questions may have already been asked on the forum however if not do not be afraid to ask it yourself!</a:t>
            </a:r>
          </a:p>
          <a:p>
            <a:pPr lvl="1"/>
            <a:endParaRPr lang="en-US" sz="2400" dirty="0"/>
          </a:p>
          <a:p>
            <a:pPr lvl="1"/>
            <a:r>
              <a:rPr lang="en-US" sz="2400" dirty="0"/>
              <a:t>CDM Examples</a:t>
            </a:r>
            <a:br>
              <a:rPr lang="en-US" sz="2400" dirty="0">
                <a:hlinkClick r:id="rId5"/>
              </a:rPr>
            </a:br>
            <a:r>
              <a:rPr lang="en-US" sz="2400" dirty="0">
                <a:hlinkClick r:id="rId5"/>
              </a:rPr>
              <a:t>http://www.ohdsi.org/web/wiki/doku.php?id=resources:2018_data_network</a:t>
            </a:r>
            <a:br>
              <a:rPr lang="en-US" sz="2400" dirty="0"/>
            </a:br>
            <a:r>
              <a:rPr lang="en-US" sz="2400" dirty="0"/>
              <a:t>About 100 CDMs currently exist</a:t>
            </a:r>
          </a:p>
          <a:p>
            <a:pPr lvl="1"/>
            <a:endParaRPr lang="en-US" sz="2400" dirty="0"/>
          </a:p>
          <a:p>
            <a:pPr lvl="1"/>
            <a:r>
              <a:rPr lang="en-US" sz="2400" dirty="0"/>
              <a:t>THEMIS Working Group</a:t>
            </a:r>
            <a:br>
              <a:rPr lang="en-US" sz="2400" dirty="0"/>
            </a:br>
            <a:r>
              <a:rPr lang="en-US" sz="2400" dirty="0">
                <a:hlinkClick r:id="rId6"/>
              </a:rPr>
              <a:t>https://github.com/OHDSI/Themis</a:t>
            </a:r>
            <a:endParaRPr lang="en-US" sz="2400" dirty="0"/>
          </a:p>
        </p:txBody>
      </p:sp>
      <p:pic>
        <p:nvPicPr>
          <p:cNvPr id="5" name="Picture 12" descr="Image result for pusheen transparent background">
            <a:extLst>
              <a:ext uri="{FF2B5EF4-FFF2-40B4-BE49-F238E27FC236}">
                <a16:creationId xmlns:a16="http://schemas.microsoft.com/office/drawing/2014/main" id="{EFB38E23-E39F-4AEA-B87F-287F9C95F8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7940" y="152400"/>
            <a:ext cx="838200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C77759-9EFD-4074-B397-85ABAF7784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42</a:t>
            </a:fld>
            <a:endParaRPr lang="en-US"/>
          </a:p>
        </p:txBody>
      </p:sp>
      <p:pic>
        <p:nvPicPr>
          <p:cNvPr id="1026" name="Picture 2" descr="http://www.ohdsi.org/web/wiki/lib/exe/fetch.php?w=300&amp;tok=37dda3&amp;media=projects:workgroups:themis-logo-horizontal.png">
            <a:extLst>
              <a:ext uri="{FF2B5EF4-FFF2-40B4-BE49-F238E27FC236}">
                <a16:creationId xmlns:a16="http://schemas.microsoft.com/office/drawing/2014/main" id="{DC91087C-4007-4C4C-889E-E9A7996697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6750" y="4810436"/>
            <a:ext cx="1516380" cy="767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213069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9815876E-52B6-4F02-9EA5-38E84D57D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Rabbit in a Hat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22E3EC6-46BE-45F6-8F75-14063BA220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full ETL document:</a:t>
            </a:r>
            <a:br>
              <a:rPr lang="en-US" dirty="0"/>
            </a:br>
            <a:r>
              <a:rPr lang="en-US" dirty="0">
                <a:hlinkClick r:id="rId2"/>
              </a:rPr>
              <a:t>https://ohdsi.github.io/ETL-Synthea/</a:t>
            </a:r>
            <a:endParaRPr lang="en-US" dirty="0"/>
          </a:p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74BF8D-A48E-4225-8AD8-35C4D99E50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43</a:t>
            </a:fld>
            <a:endParaRPr lang="en-US"/>
          </a:p>
        </p:txBody>
      </p:sp>
      <p:pic>
        <p:nvPicPr>
          <p:cNvPr id="10" name="Picture 2" descr="https://ohdsi.github.io/ETL-Synthea/syntheaETL_files/image1.png">
            <a:extLst>
              <a:ext uri="{FF2B5EF4-FFF2-40B4-BE49-F238E27FC236}">
                <a16:creationId xmlns:a16="http://schemas.microsoft.com/office/drawing/2014/main" id="{FA4EF855-325D-4401-B294-7C17E70774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7230" y="2623457"/>
            <a:ext cx="5376394" cy="3393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0BB7194-1239-408C-882D-061D27585C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3973" y="246741"/>
            <a:ext cx="749808" cy="73909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4283579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F2D32-F9C3-405D-AF17-2C700CD23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Parting Thoughts On ETL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ECB263-99E4-4E3F-A7CC-066351DEFA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Vocabulary will tell a source record where to go.</a:t>
            </a:r>
          </a:p>
          <a:p>
            <a:pPr lvl="1"/>
            <a:r>
              <a:rPr lang="en-US" dirty="0"/>
              <a:t>Example, just because it is a condition code and in a condition table does not mean it will end up in CONDITION_OCCURRENCE</a:t>
            </a:r>
            <a:br>
              <a:rPr lang="en-US" dirty="0"/>
            </a:br>
            <a:br>
              <a:rPr lang="en-US" dirty="0"/>
            </a:br>
            <a:r>
              <a:rPr lang="en-US" dirty="0"/>
              <a:t>ICD9 781.1 - Abnormal weight gain</a:t>
            </a:r>
          </a:p>
          <a:p>
            <a:pPr lvl="1"/>
            <a:endParaRPr lang="en-US" dirty="0"/>
          </a:p>
          <a:p>
            <a:r>
              <a:rPr lang="en-US" dirty="0"/>
              <a:t>STEM Table in Rabbit In a Hat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EC6248-F227-48BF-A811-B22583823D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44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37BA78-F9BA-4642-A7D1-94B3BF7BDD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126" y="5572352"/>
            <a:ext cx="2085975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732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B09BB711-7F55-435F-B3A8-99D65C1F3C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5494" y="1887880"/>
            <a:ext cx="6599906" cy="3082239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A4697C47-9BEE-4ED1-A8F1-5F71E7A1E187}"/>
              </a:ext>
            </a:extLst>
          </p:cNvPr>
          <p:cNvSpPr/>
          <p:nvPr/>
        </p:nvSpPr>
        <p:spPr>
          <a:xfrm>
            <a:off x="4169229" y="1887880"/>
            <a:ext cx="1524000" cy="2509949"/>
          </a:xfrm>
          <a:prstGeom prst="rect">
            <a:avLst/>
          </a:prstGeom>
          <a:noFill/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31056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EB112-21D2-4FCE-AB1C-D9AF55DE4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Standardizing Terminologies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FEFA9A72-CF54-4483-A72E-74C7F74D25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037116"/>
            <a:ext cx="8229600" cy="3410515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What is standardize:</a:t>
            </a:r>
          </a:p>
          <a:p>
            <a:endParaRPr lang="en-US" sz="1100" dirty="0"/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TABLE_CONCEPT_ID</a:t>
            </a:r>
            <a:br>
              <a:rPr lang="en-US" dirty="0"/>
            </a:br>
            <a:r>
              <a:rPr lang="en-US" dirty="0"/>
              <a:t>standard concept the source code maps to, </a:t>
            </a:r>
            <a:r>
              <a:rPr lang="en-US" b="1" dirty="0"/>
              <a:t>used for analysis</a:t>
            </a:r>
            <a:br>
              <a:rPr lang="en-US" sz="1100" dirty="0"/>
            </a:br>
            <a:endParaRPr lang="en-US" sz="1100" dirty="0"/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TABLE_SOURCE_CONCEPT_ID </a:t>
            </a:r>
            <a:br>
              <a:rPr lang="en-US" dirty="0"/>
            </a:br>
            <a:r>
              <a:rPr lang="en-US" dirty="0"/>
              <a:t>concept representation of the source code, </a:t>
            </a:r>
            <a:r>
              <a:rPr lang="en-US" b="1" dirty="0"/>
              <a:t>helps maintain tie to raw data</a:t>
            </a:r>
            <a:endParaRPr lang="en-US" b="1" dirty="0">
              <a:highlight>
                <a:srgbClr val="FFFF00"/>
              </a:highlight>
            </a:endParaRP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r>
              <a:rPr lang="en-US" dirty="0"/>
              <a:t>Ways to get a source code to standard code:</a:t>
            </a:r>
          </a:p>
          <a:p>
            <a:pPr marL="971550" lvl="1" indent="-514350">
              <a:buFont typeface="+mj-lt"/>
              <a:buAutoNum type="arabicPeriod"/>
            </a:pPr>
            <a:endParaRPr lang="en-US" sz="1200" dirty="0"/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OMOP Vocabulary</a:t>
            </a:r>
          </a:p>
          <a:p>
            <a:pPr marL="971550" lvl="1" indent="-514350">
              <a:buFont typeface="+mj-lt"/>
              <a:buAutoNum type="arabicPeriod"/>
            </a:pPr>
            <a:endParaRPr lang="en-US" sz="1200" dirty="0"/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USAGI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EB84BF-ED18-49D1-943A-B1CBCF4E6C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46</a:t>
            </a:fld>
            <a:endParaRPr lang="en-US"/>
          </a:p>
        </p:txBody>
      </p:sp>
      <p:pic>
        <p:nvPicPr>
          <p:cNvPr id="6" name="Picture 8" descr="Related image">
            <a:extLst>
              <a:ext uri="{FF2B5EF4-FFF2-40B4-BE49-F238E27FC236}">
                <a16:creationId xmlns:a16="http://schemas.microsoft.com/office/drawing/2014/main" id="{36CDC9EC-7B11-44D1-B188-95189A9D29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2614"/>
            <a:ext cx="1022192" cy="99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6670FFD-FE46-403D-8F2A-D6D250E30491}"/>
              </a:ext>
            </a:extLst>
          </p:cNvPr>
          <p:cNvSpPr txBox="1"/>
          <p:nvPr/>
        </p:nvSpPr>
        <p:spPr>
          <a:xfrm>
            <a:off x="903514" y="1611086"/>
            <a:ext cx="18832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SOURCE_CODE</a:t>
            </a:r>
          </a:p>
          <a:p>
            <a:pPr algn="ctr"/>
            <a:r>
              <a:rPr lang="en-US" dirty="0"/>
              <a:t>XYZ</a:t>
            </a:r>
          </a:p>
          <a:p>
            <a:pPr algn="ctr"/>
            <a:r>
              <a:rPr lang="en-US" i="1" dirty="0"/>
              <a:t>i.e. ICPC-1 Dutch codes, ICD9, etc.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B6824E-C793-4E48-86AA-C0AC537915CC}"/>
              </a:ext>
            </a:extLst>
          </p:cNvPr>
          <p:cNvSpPr txBox="1"/>
          <p:nvPr/>
        </p:nvSpPr>
        <p:spPr>
          <a:xfrm>
            <a:off x="5644243" y="1611085"/>
            <a:ext cx="27323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STANDARD_CONCEPT_ID</a:t>
            </a:r>
          </a:p>
          <a:p>
            <a:pPr algn="ctr"/>
            <a:r>
              <a:rPr lang="en-US" dirty="0"/>
              <a:t>123456789</a:t>
            </a:r>
          </a:p>
          <a:p>
            <a:pPr algn="ctr"/>
            <a:r>
              <a:rPr lang="en-US" i="1" dirty="0"/>
              <a:t>i.e. SNOMED for conditions and </a:t>
            </a:r>
            <a:r>
              <a:rPr lang="en-US" i="1" dirty="0" err="1"/>
              <a:t>RxNorm</a:t>
            </a:r>
            <a:r>
              <a:rPr lang="en-US" i="1" dirty="0"/>
              <a:t> for drugs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70EC9FD-72D2-45CA-A9BE-DBDA5B5168C0}"/>
              </a:ext>
            </a:extLst>
          </p:cNvPr>
          <p:cNvCxnSpPr>
            <a:cxnSpLocks/>
          </p:cNvCxnSpPr>
          <p:nvPr/>
        </p:nvCxnSpPr>
        <p:spPr>
          <a:xfrm>
            <a:off x="2786743" y="1934253"/>
            <a:ext cx="28575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0542C940-5535-4C41-8530-A092B18F30EC}"/>
              </a:ext>
            </a:extLst>
          </p:cNvPr>
          <p:cNvSpPr/>
          <p:nvPr/>
        </p:nvSpPr>
        <p:spPr>
          <a:xfrm>
            <a:off x="3864429" y="1569582"/>
            <a:ext cx="805543" cy="729335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?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64764484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5F0B8F-9C72-44D5-8EA0-6C0B15056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OMOP Vocab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3026B-5258-41BD-81B5-DA9C2430AD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are two standard queries to help us use the OMOP Vocabulary:</a:t>
            </a:r>
          </a:p>
          <a:p>
            <a:pPr lvl="1"/>
            <a:r>
              <a:rPr lang="en-US" dirty="0" err="1">
                <a:latin typeface="Consolas" panose="020B0609020204030204" pitchFamily="49" charset="0"/>
              </a:rPr>
              <a:t>SOURCE_TO_STANDARD.sql</a:t>
            </a:r>
            <a:endParaRPr lang="en-US" dirty="0">
              <a:latin typeface="Consolas" panose="020B0609020204030204" pitchFamily="49" charset="0"/>
            </a:endParaRPr>
          </a:p>
          <a:p>
            <a:pPr lvl="1"/>
            <a:r>
              <a:rPr lang="en-US" dirty="0" err="1">
                <a:latin typeface="Consolas" panose="020B0609020204030204" pitchFamily="49" charset="0"/>
              </a:rPr>
              <a:t>SOURCE_TO_SOURCE.sql</a:t>
            </a:r>
            <a:endParaRPr lang="en-US" dirty="0">
              <a:latin typeface="Consolas" panose="020B0609020204030204" pitchFamily="49" charset="0"/>
            </a:endParaRPr>
          </a:p>
          <a:p>
            <a:pPr lvl="1"/>
            <a:endParaRPr lang="en-US" dirty="0"/>
          </a:p>
          <a:p>
            <a:r>
              <a:rPr lang="en-US" dirty="0">
                <a:hlinkClick r:id="rId2"/>
              </a:rPr>
              <a:t>https://github.com/OHDSI/Tutorial-ETL</a:t>
            </a:r>
            <a:endParaRPr lang="en-US" dirty="0"/>
          </a:p>
          <a:p>
            <a:pPr lvl="1"/>
            <a:r>
              <a:rPr lang="en-US" dirty="0"/>
              <a:t>Materials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Queries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0C03D0-8C41-4652-BBCE-3C87345D89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47</a:t>
            </a:fld>
            <a:endParaRPr lang="en-US"/>
          </a:p>
        </p:txBody>
      </p:sp>
      <p:pic>
        <p:nvPicPr>
          <p:cNvPr id="5" name="Picture 8" descr="Related image">
            <a:extLst>
              <a:ext uri="{FF2B5EF4-FFF2-40B4-BE49-F238E27FC236}">
                <a16:creationId xmlns:a16="http://schemas.microsoft.com/office/drawing/2014/main" id="{2C5AD17D-65C1-4B8D-AAD4-CE1DF7C408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2614"/>
            <a:ext cx="1022192" cy="99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948618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6EDBC5-2BB3-4D17-A3E7-EF2DC4957B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52400"/>
            <a:ext cx="5208814" cy="838200"/>
          </a:xfrm>
        </p:spPr>
        <p:txBody>
          <a:bodyPr/>
          <a:lstStyle/>
          <a:p>
            <a:r>
              <a:rPr lang="en-US" dirty="0"/>
              <a:t>OMOP Vocab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918894-3EE9-45C7-B231-01420D2A41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19200"/>
            <a:ext cx="5660571" cy="490696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If your source data’s codes are in the OMOP Vocab you can use it to translate to a standard</a:t>
            </a:r>
          </a:p>
          <a:p>
            <a:endParaRPr lang="en-US" dirty="0"/>
          </a:p>
          <a:p>
            <a:r>
              <a:rPr lang="en-US" dirty="0" err="1"/>
              <a:t>Synthea</a:t>
            </a:r>
            <a:r>
              <a:rPr lang="en-US" dirty="0"/>
              <a:t> already speaks standard terminology:</a:t>
            </a:r>
          </a:p>
          <a:p>
            <a:pPr lvl="1"/>
            <a:r>
              <a:rPr lang="en-US" dirty="0"/>
              <a:t>Conditions = SNOMED </a:t>
            </a:r>
          </a:p>
          <a:p>
            <a:pPr lvl="1"/>
            <a:r>
              <a:rPr lang="en-US" dirty="0"/>
              <a:t>Drugs = </a:t>
            </a:r>
            <a:r>
              <a:rPr lang="en-US" dirty="0" err="1"/>
              <a:t>RxNorm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Procedures = SNOMED</a:t>
            </a:r>
          </a:p>
          <a:p>
            <a:pPr lvl="1"/>
            <a:r>
              <a:rPr lang="en-US" dirty="0"/>
              <a:t>Observations = SNOMED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7691AA-16AF-4A35-833A-A2975E692C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48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6216109-9A91-4FBA-B8A2-BC9899A8E7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351814" y="351215"/>
            <a:ext cx="2667000" cy="65067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29192828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66663-84ED-43C7-9466-3644D2142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Mapping a Lauren Row to CONCEPT_ID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CDF683-C516-44C6-A81E-0C37D4323D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</a:rPr>
              <a:t>SELECT *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</a:rPr>
              <a:t>FROM RAW_LAUREN.CONDITIONS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</a:rPr>
              <a:t>WHERE ENCOUNTER = '70'</a:t>
            </a: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57FE02-B247-4846-A885-198CA94A7E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49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CE6E330-5BA5-4A67-AB83-9B5AC3B567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543124"/>
              </p:ext>
            </p:extLst>
          </p:nvPr>
        </p:nvGraphicFramePr>
        <p:xfrm>
          <a:off x="514158" y="2525486"/>
          <a:ext cx="7741942" cy="62865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180055">
                  <a:extLst>
                    <a:ext uri="{9D8B030D-6E8A-4147-A177-3AD203B41FA5}">
                      <a16:colId xmlns:a16="http://schemas.microsoft.com/office/drawing/2014/main" val="781727253"/>
                    </a:ext>
                  </a:extLst>
                </a:gridCol>
                <a:gridCol w="1180055">
                  <a:extLst>
                    <a:ext uri="{9D8B030D-6E8A-4147-A177-3AD203B41FA5}">
                      <a16:colId xmlns:a16="http://schemas.microsoft.com/office/drawing/2014/main" val="3641928147"/>
                    </a:ext>
                  </a:extLst>
                </a:gridCol>
                <a:gridCol w="965758">
                  <a:extLst>
                    <a:ext uri="{9D8B030D-6E8A-4147-A177-3AD203B41FA5}">
                      <a16:colId xmlns:a16="http://schemas.microsoft.com/office/drawing/2014/main" val="2472084250"/>
                    </a:ext>
                  </a:extLst>
                </a:gridCol>
                <a:gridCol w="1579257">
                  <a:extLst>
                    <a:ext uri="{9D8B030D-6E8A-4147-A177-3AD203B41FA5}">
                      <a16:colId xmlns:a16="http://schemas.microsoft.com/office/drawing/2014/main" val="1123056934"/>
                    </a:ext>
                  </a:extLst>
                </a:gridCol>
                <a:gridCol w="1280160">
                  <a:extLst>
                    <a:ext uri="{9D8B030D-6E8A-4147-A177-3AD203B41FA5}">
                      <a16:colId xmlns:a16="http://schemas.microsoft.com/office/drawing/2014/main" val="2973069810"/>
                    </a:ext>
                  </a:extLst>
                </a:gridCol>
                <a:gridCol w="1556657">
                  <a:extLst>
                    <a:ext uri="{9D8B030D-6E8A-4147-A177-3AD203B41FA5}">
                      <a16:colId xmlns:a16="http://schemas.microsoft.com/office/drawing/2014/main" val="558491102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START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STOP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PATIENT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ENCOUNTER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CODE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DESCRIPTION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831439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1/6/2010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70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  <a:highlight>
                            <a:srgbClr val="FFFF00"/>
                          </a:highlight>
                        </a:rPr>
                        <a:t>266599000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Dysmenorrhea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10483578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96272CD-B9E0-4CE6-AE90-2FB892E535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7143156"/>
              </p:ext>
            </p:extLst>
          </p:nvPr>
        </p:nvGraphicFramePr>
        <p:xfrm>
          <a:off x="890814" y="4926442"/>
          <a:ext cx="6988630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24201">
                  <a:extLst>
                    <a:ext uri="{9D8B030D-6E8A-4147-A177-3AD203B41FA5}">
                      <a16:colId xmlns:a16="http://schemas.microsoft.com/office/drawing/2014/main" val="3570023642"/>
                    </a:ext>
                  </a:extLst>
                </a:gridCol>
                <a:gridCol w="3864429">
                  <a:extLst>
                    <a:ext uri="{9D8B030D-6E8A-4147-A177-3AD203B41FA5}">
                      <a16:colId xmlns:a16="http://schemas.microsoft.com/office/drawing/2014/main" val="22360248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CONDITION_CONCEPT_ID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CONDITION_SOURCE_CONCEPT_ID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8089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6915398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C533A22-FF0B-430B-8682-5C429715D845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>
            <a:off x="4385129" y="3154136"/>
            <a:ext cx="0" cy="177230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563AF006-E5E6-4A59-9074-B460BF0D4D23}"/>
              </a:ext>
            </a:extLst>
          </p:cNvPr>
          <p:cNvSpPr/>
          <p:nvPr/>
        </p:nvSpPr>
        <p:spPr>
          <a:xfrm>
            <a:off x="3982357" y="3672681"/>
            <a:ext cx="805543" cy="729335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?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782920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 txBox="1">
            <a:spLocks noGrp="1"/>
          </p:cNvSpPr>
          <p:nvPr>
            <p:ph type="title"/>
          </p:nvPr>
        </p:nvSpPr>
        <p:spPr>
          <a:xfrm>
            <a:off x="1143000" y="152400"/>
            <a:ext cx="6781800" cy="8381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rgbClr val="20425A"/>
              </a:buClr>
              <a:buSzPct val="25000"/>
              <a:buFont typeface="Calibri"/>
              <a:buNone/>
            </a:pPr>
            <a:r>
              <a:rPr lang="en-US" sz="4000" b="0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Ground Rules</a:t>
            </a:r>
          </a:p>
        </p:txBody>
      </p:sp>
      <p:sp>
        <p:nvSpPr>
          <p:cNvPr id="246" name="Shape 246"/>
          <p:cNvSpPr txBox="1">
            <a:spLocks noGrp="1"/>
          </p:cNvSpPr>
          <p:nvPr>
            <p:ph type="body" idx="1"/>
          </p:nvPr>
        </p:nvSpPr>
        <p:spPr>
          <a:xfrm>
            <a:off x="457200" y="1219200"/>
            <a:ext cx="8229600" cy="490696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•"/>
            </a:pPr>
            <a:r>
              <a:rPr lang="en-US" sz="2800" dirty="0"/>
              <a:t>We are recording this presentation for future use</a:t>
            </a:r>
          </a:p>
          <a:p>
            <a:pPr marL="3429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•"/>
            </a:pPr>
            <a:endParaRPr lang="en-US" sz="1800" dirty="0"/>
          </a:p>
          <a:p>
            <a:pPr marL="3429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•"/>
            </a:pPr>
            <a:endParaRPr lang="en-US" sz="1400" dirty="0"/>
          </a:p>
          <a:p>
            <a:pPr marL="3429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•"/>
            </a:pPr>
            <a:r>
              <a:rPr lang="en-US" sz="2800" dirty="0"/>
              <a:t>We may </a:t>
            </a:r>
            <a:r>
              <a:rPr lang="de-DE" sz="2800" dirty="0"/>
              <a:t>take </a:t>
            </a:r>
            <a:r>
              <a:rPr lang="en-US" sz="2800" dirty="0"/>
              <a:t>some questions off-line if too specific</a:t>
            </a:r>
          </a:p>
        </p:txBody>
      </p:sp>
      <p:sp>
        <p:nvSpPr>
          <p:cNvPr id="247" name="Shape 247"/>
          <p:cNvSpPr txBox="1">
            <a:spLocks noGrp="1"/>
          </p:cNvSpPr>
          <p:nvPr>
            <p:ph type="sldNum" idx="12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pPr lvl="0">
                <a:spcBef>
                  <a:spcPts val="0"/>
                </a:spcBef>
                <a:buClr>
                  <a:srgbClr val="000000"/>
                </a:buClr>
                <a:buSzPct val="25000"/>
                <a:buFont typeface="Arial"/>
                <a:buNone/>
              </a:pPr>
              <a:t>5</a:t>
            </a:fld>
            <a:endParaRPr lang="en-US" dirty="0"/>
          </a:p>
        </p:txBody>
      </p:sp>
      <p:pic>
        <p:nvPicPr>
          <p:cNvPr id="6" name="Picture 2" descr="http://data.whicdn.com/images/137419430/superthumb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22006"/>
            <a:ext cx="1318783" cy="1098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983539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D7BE2-8D9A-4759-9C78-2DF7472C2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Source to Standard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BFBADD-717E-4105-BBDF-D9906EF941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10343"/>
            <a:ext cx="8229600" cy="538253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WITH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CTE_VOCAB_MAP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AS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concept_code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SOURCE_CODE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concept_id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SOURCE_CONCEPT_ID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concept_name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SOURCE_CODE_DESCRIPTION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400050" lvl="1" indent="0">
              <a:buNone/>
            </a:pP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vocabulary_id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SOURCE_VOCABULARY_ID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domain_id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SOURCE_DOMAIN_ID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CONCEPT_CLASS_ID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SOURCE_CONCEPT_CLASS_ID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400050" lvl="1" indent="0">
              <a:buNone/>
            </a:pP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VALID_START_DATE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SOURCE_VALID_START_DATE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VALID_END_DATE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SOURCE_VALID_END_DATE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INVALID_REASON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SOURCE_INVALID_REASON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concept_id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concept_name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TARGET_CONCEPT_NAME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VOCABULARY_ID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TARGET_VOCABUALRY_ID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400050" lvl="1" indent="0">
              <a:buNone/>
            </a:pP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domain_id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TARGET_DOMAIN_ID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concept_class_id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TARGET_CONCEPT_CLASS_ID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INVALID_REASON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TARGET_INVALID_REASON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standard_concept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TARGET_STANDARD_CONCEPT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CONCEPT C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CONCEPT_RELATIONSHIP CR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CONCEPT_ID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CR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CONCEPT_ID_1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CR</a:t>
            </a:r>
            <a:r>
              <a:rPr lang="en-US" sz="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invalid_reason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IS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NULL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cr</a:t>
            </a:r>
            <a:r>
              <a:rPr lang="en-US" sz="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relationship_id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FF0000"/>
                </a:solidFill>
                <a:latin typeface="Consolas" panose="020B0609020204030204" pitchFamily="49" charset="0"/>
              </a:rPr>
              <a:t>'Maps to'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CONCEPT C1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CR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CONCEPT_ID_2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CONCEPT_ID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INVALID_REASON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IS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NULL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UNION</a:t>
            </a:r>
          </a:p>
          <a:p>
            <a:pPr marL="0" indent="0">
              <a:buNone/>
            </a:pP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400050" lvl="1" indent="0">
              <a:buNone/>
            </a:pP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source_code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SOURCE_CONCEPT_ID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SOURCE_CODE_DESCRIPTION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source_vocabulary_id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domain_id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SOURCE_DOMAIN_ID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c2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CONCEPT_CLASS_ID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SOURCE_CONCEPT_CLASS_ID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VALID_START_DATE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SOURCE_VALID_START_DATE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400050" lvl="1" indent="0">
              <a:buNone/>
            </a:pP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VALID_END_DATE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SOURCE_VALID_END_DATE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stcm</a:t>
            </a:r>
            <a:r>
              <a:rPr lang="en-US" sz="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INVALID_REASON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SOURCE_INVALID_REASON</a:t>
            </a:r>
            <a:r>
              <a:rPr lang="en-US" sz="800" dirty="0" err="1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target_concept_id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400050" lvl="1" indent="0">
              <a:buNone/>
            </a:pP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c2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CONCEPT_NAME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TARGET_CONCEPT_NAME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target_vocabulary_id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c2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domain_id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TARGET_DOMAIN_ID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400050" lvl="1" indent="0">
              <a:buNone/>
            </a:pP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c2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concept_class_id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TARGET_CONCEPT_CLASS_ID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c2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INVALID_REASON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TARGET_INVALID_REASON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400050" lvl="1" indent="0">
              <a:buNone/>
            </a:pP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c2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standard_concept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TARGET_STANDARD_CONCEPT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source_to_concept_map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stcm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LEFT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OUTER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CONCEPT c1</a:t>
            </a:r>
          </a:p>
          <a:p>
            <a:pPr marL="0" indent="0">
              <a:buNone/>
            </a:pPr>
            <a:r>
              <a:rPr lang="fr-FR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</a:t>
            </a:r>
            <a:r>
              <a:rPr lang="fr-FR" sz="9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fr-FR" sz="9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fr-FR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fr-FR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concept_id </a:t>
            </a:r>
            <a:r>
              <a:rPr lang="fr-FR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fr-FR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stcm</a:t>
            </a:r>
            <a:r>
              <a:rPr lang="fr-FR" sz="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fr-FR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source_concept_id</a:t>
            </a:r>
            <a:endParaRPr lang="fr-FR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LEFT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OUTER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CONCEPT c2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c2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CONCEPT_ID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stcm</a:t>
            </a:r>
            <a:r>
              <a:rPr lang="en-US" sz="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target_concept_id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stcm</a:t>
            </a:r>
            <a:r>
              <a:rPr lang="en-US" sz="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INVALID_REASON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IS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NULL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TARGET_CONCEPT_ID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TARGET_CONCEPT_NAME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TARGET_DOMAIN_ID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CTE_VOCAB_MAP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SOURCE_CODE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FF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'266599000'</a:t>
            </a:r>
            <a:endParaRPr lang="en-US" sz="900" dirty="0">
              <a:solidFill>
                <a:srgbClr val="000000"/>
              </a:solidFill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TARGET_STANDARD_CONCEPT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FF0000"/>
                </a:solidFill>
                <a:latin typeface="Consolas" panose="020B0609020204030204" pitchFamily="49" charset="0"/>
              </a:rPr>
              <a:t>'S'</a:t>
            </a:r>
            <a:endParaRPr lang="en-US" sz="9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3D652D-A660-491C-B03C-C43BD8E4E9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50</a:t>
            </a:fld>
            <a:endParaRPr lang="en-US"/>
          </a:p>
        </p:txBody>
      </p:sp>
      <p:pic>
        <p:nvPicPr>
          <p:cNvPr id="7" name="Picture 8" descr="Related image">
            <a:extLst>
              <a:ext uri="{FF2B5EF4-FFF2-40B4-BE49-F238E27FC236}">
                <a16:creationId xmlns:a16="http://schemas.microsoft.com/office/drawing/2014/main" id="{2F219438-FED6-4F94-9155-BACDE39AD6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2614"/>
            <a:ext cx="1022192" cy="99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315007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D7BE2-8D9A-4759-9C78-2DF7472C2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Source to Standard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BFBADD-717E-4105-BBDF-D9906EF941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10343"/>
            <a:ext cx="8229600" cy="538253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WITH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CTE_VOCAB_MAP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AS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concept_code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SOURCE_CODE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concept_id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SOURCE_CONCEPT_ID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concept_name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SOURCE_CODE_DESCRIPTION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400050" lvl="1" indent="0">
              <a:buNone/>
            </a:pP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vocabulary_id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SOURCE_VOCABULARY_ID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domain_id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SOURCE_DOMAIN_ID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CONCEPT_CLASS_ID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SOURCE_CONCEPT_CLASS_ID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400050" lvl="1" indent="0">
              <a:buNone/>
            </a:pP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VALID_START_DATE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SOURCE_VALID_START_DATE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VALID_END_DATE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SOURCE_VALID_END_DATE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INVALID_REASON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SOURCE_INVALID_REASON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concept_id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concept_name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TARGET_CONCEPT_NAME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VOCABULARY_ID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TARGET_VOCABUALRY_ID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400050" lvl="1" indent="0">
              <a:buNone/>
            </a:pP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domain_id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TARGET_DOMAIN_ID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concept_class_id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TARGET_CONCEPT_CLASS_ID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INVALID_REASON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TARGET_INVALID_REASON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standard_concept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TARGET_STANDARD_CONCEPT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CONCEPT C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CONCEPT_RELATIONSHIP CR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CONCEPT_ID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CR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CONCEPT_ID_1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CR</a:t>
            </a:r>
            <a:r>
              <a:rPr lang="en-US" sz="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invalid_reason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IS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NULL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cr</a:t>
            </a:r>
            <a:r>
              <a:rPr lang="en-US" sz="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relationship_id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FF0000"/>
                </a:solidFill>
                <a:latin typeface="Consolas" panose="020B0609020204030204" pitchFamily="49" charset="0"/>
              </a:rPr>
              <a:t>'Maps to'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CONCEPT C1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CR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CONCEPT_ID_2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CONCEPT_ID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INVALID_REASON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IS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NULL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UNION</a:t>
            </a:r>
          </a:p>
          <a:p>
            <a:pPr marL="0" indent="0">
              <a:buNone/>
            </a:pP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400050" lvl="1" indent="0">
              <a:buNone/>
            </a:pP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source_code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SOURCE_CONCEPT_ID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SOURCE_CODE_DESCRIPTION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source_vocabulary_id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domain_id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SOURCE_DOMAIN_ID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c2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CONCEPT_CLASS_ID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SOURCE_CONCEPT_CLASS_ID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VALID_START_DATE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SOURCE_VALID_START_DATE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400050" lvl="1" indent="0">
              <a:buNone/>
            </a:pP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VALID_END_DATE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SOURCE_VALID_END_DATE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stcm</a:t>
            </a:r>
            <a:r>
              <a:rPr lang="en-US" sz="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INVALID_REASON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SOURCE_INVALID_REASON</a:t>
            </a:r>
            <a:r>
              <a:rPr lang="en-US" sz="800" dirty="0" err="1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target_concept_id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400050" lvl="1" indent="0">
              <a:buNone/>
            </a:pP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c2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CONCEPT_NAME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TARGET_CONCEPT_NAME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target_vocabulary_id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c2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domain_id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TARGET_DOMAIN_ID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400050" lvl="1" indent="0">
              <a:buNone/>
            </a:pP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c2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concept_class_id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TARGET_CONCEPT_CLASS_ID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c2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INVALID_REASON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TARGET_INVALID_REASON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400050" lvl="1" indent="0">
              <a:buNone/>
            </a:pP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c2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standard_concept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TARGET_STANDARD_CONCEPT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source_to_concept_map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stcm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LEFT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OUTER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CONCEPT c1</a:t>
            </a:r>
          </a:p>
          <a:p>
            <a:pPr marL="0" indent="0">
              <a:buNone/>
            </a:pPr>
            <a:r>
              <a:rPr lang="fr-FR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</a:t>
            </a:r>
            <a:r>
              <a:rPr lang="fr-FR" sz="9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fr-FR" sz="9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fr-FR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fr-FR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concept_id </a:t>
            </a:r>
            <a:r>
              <a:rPr lang="fr-FR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fr-FR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stcm</a:t>
            </a:r>
            <a:r>
              <a:rPr lang="fr-FR" sz="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fr-FR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source_concept_id</a:t>
            </a:r>
            <a:endParaRPr lang="fr-FR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LEFT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OUTER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CONCEPT c2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c2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CONCEPT_ID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stcm</a:t>
            </a:r>
            <a:r>
              <a:rPr lang="en-US" sz="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target_concept_id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stcm</a:t>
            </a:r>
            <a:r>
              <a:rPr lang="en-US" sz="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INVALID_REASON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IS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NULL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TARGET_CONCEPT_ID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TARGET_CONCEPT_NAME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TARGET_DOMAIN_ID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CTE_VOCAB_MAP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SOURCE_CODE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FF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'266599000'</a:t>
            </a:r>
            <a:endParaRPr lang="en-US" sz="900" dirty="0">
              <a:solidFill>
                <a:srgbClr val="000000"/>
              </a:solidFill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TARGET_STANDARD_CONCEPT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FF0000"/>
                </a:solidFill>
                <a:latin typeface="Consolas" panose="020B0609020204030204" pitchFamily="49" charset="0"/>
              </a:rPr>
              <a:t>'S'</a:t>
            </a:r>
            <a:endParaRPr lang="en-US" sz="9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3D652D-A660-491C-B03C-C43BD8E4E9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51</a:t>
            </a:fld>
            <a:endParaRPr lang="en-US"/>
          </a:p>
        </p:txBody>
      </p:sp>
      <p:sp>
        <p:nvSpPr>
          <p:cNvPr id="5" name="Frame 4">
            <a:extLst>
              <a:ext uri="{FF2B5EF4-FFF2-40B4-BE49-F238E27FC236}">
                <a16:creationId xmlns:a16="http://schemas.microsoft.com/office/drawing/2014/main" id="{DB6AEFB1-3B83-4931-B0CA-32690571A93F}"/>
              </a:ext>
            </a:extLst>
          </p:cNvPr>
          <p:cNvSpPr/>
          <p:nvPr/>
        </p:nvSpPr>
        <p:spPr>
          <a:xfrm>
            <a:off x="783771" y="1110342"/>
            <a:ext cx="7903029" cy="2318657"/>
          </a:xfrm>
          <a:prstGeom prst="frame">
            <a:avLst>
              <a:gd name="adj1" fmla="val 3094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55B2E29-7294-48AE-8CE9-23A94EF8517F}"/>
              </a:ext>
            </a:extLst>
          </p:cNvPr>
          <p:cNvSpPr/>
          <p:nvPr/>
        </p:nvSpPr>
        <p:spPr>
          <a:xfrm>
            <a:off x="3189515" y="3559629"/>
            <a:ext cx="3145971" cy="1404257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Look in the </a:t>
            </a:r>
            <a:br>
              <a:rPr lang="en-US" dirty="0"/>
            </a:br>
            <a:r>
              <a:rPr lang="en-US" dirty="0"/>
              <a:t>OMOP Vocabulary for a map</a:t>
            </a:r>
          </a:p>
        </p:txBody>
      </p:sp>
      <p:pic>
        <p:nvPicPr>
          <p:cNvPr id="7" name="Picture 8" descr="Related image">
            <a:extLst>
              <a:ext uri="{FF2B5EF4-FFF2-40B4-BE49-F238E27FC236}">
                <a16:creationId xmlns:a16="http://schemas.microsoft.com/office/drawing/2014/main" id="{9E0875C3-92DB-47A5-AB7C-2355E53CFA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2614"/>
            <a:ext cx="1022192" cy="99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327840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D7BE2-8D9A-4759-9C78-2DF7472C2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Source to Standard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BFBADD-717E-4105-BBDF-D9906EF941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10343"/>
            <a:ext cx="8229600" cy="538253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WITH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CTE_VOCAB_MAP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AS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concept_code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SOURCE_CODE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concept_id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SOURCE_CONCEPT_ID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concept_name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SOURCE_CODE_DESCRIPTION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400050" lvl="1" indent="0">
              <a:buNone/>
            </a:pP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vocabulary_id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SOURCE_VOCABULARY_ID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domain_id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SOURCE_DOMAIN_ID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CONCEPT_CLASS_ID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SOURCE_CONCEPT_CLASS_ID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400050" lvl="1" indent="0">
              <a:buNone/>
            </a:pP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VALID_START_DATE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SOURCE_VALID_START_DATE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VALID_END_DATE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SOURCE_VALID_END_DATE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INVALID_REASON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SOURCE_INVALID_REASON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concept_id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concept_name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TARGET_CONCEPT_NAME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VOCABULARY_ID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TARGET_VOCABUALRY_ID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400050" lvl="1" indent="0">
              <a:buNone/>
            </a:pP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domain_id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TARGET_DOMAIN_ID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concept_class_id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TARGET_CONCEPT_CLASS_ID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INVALID_REASON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TARGET_INVALID_REASON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standard_concept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TARGET_STANDARD_CONCEPT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CONCEPT C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CONCEPT_RELATIONSHIP CR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CONCEPT_ID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CR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CONCEPT_ID_1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CR</a:t>
            </a:r>
            <a:r>
              <a:rPr lang="en-US" sz="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invalid_reason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IS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NULL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cr</a:t>
            </a:r>
            <a:r>
              <a:rPr lang="en-US" sz="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relationship_id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FF0000"/>
                </a:solidFill>
                <a:latin typeface="Consolas" panose="020B0609020204030204" pitchFamily="49" charset="0"/>
              </a:rPr>
              <a:t>'Maps to'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CONCEPT C1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CR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CONCEPT_ID_2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CONCEPT_ID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INVALID_REASON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IS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NULL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UNION</a:t>
            </a:r>
          </a:p>
          <a:p>
            <a:pPr marL="0" indent="0">
              <a:buNone/>
            </a:pP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400050" lvl="1" indent="0">
              <a:buNone/>
            </a:pP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source_code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SOURCE_CONCEPT_ID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SOURCE_CODE_DESCRIPTION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source_vocabulary_id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domain_id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SOURCE_DOMAIN_ID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c2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CONCEPT_CLASS_ID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SOURCE_CONCEPT_CLASS_ID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VALID_START_DATE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SOURCE_VALID_START_DATE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400050" lvl="1" indent="0">
              <a:buNone/>
            </a:pP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VALID_END_DATE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SOURCE_VALID_END_DATE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stcm</a:t>
            </a:r>
            <a:r>
              <a:rPr lang="en-US" sz="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INVALID_REASON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SOURCE_INVALID_REASON</a:t>
            </a:r>
            <a:r>
              <a:rPr lang="en-US" sz="800" dirty="0" err="1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target_concept_id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400050" lvl="1" indent="0">
              <a:buNone/>
            </a:pP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c2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CONCEPT_NAME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TARGET_CONCEPT_NAME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target_vocabulary_id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c2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domain_id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TARGET_DOMAIN_ID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400050" lvl="1" indent="0">
              <a:buNone/>
            </a:pP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c2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concept_class_id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TARGET_CONCEPT_CLASS_ID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c2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INVALID_REASON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TARGET_INVALID_REASON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400050" lvl="1" indent="0">
              <a:buNone/>
            </a:pP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c2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standard_concept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TARGET_STANDARD_CONCEPT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source_to_concept_map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stcm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LEFT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OUTER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CONCEPT c1</a:t>
            </a:r>
          </a:p>
          <a:p>
            <a:pPr marL="0" indent="0">
              <a:buNone/>
            </a:pPr>
            <a:r>
              <a:rPr lang="fr-FR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</a:t>
            </a:r>
            <a:r>
              <a:rPr lang="fr-FR" sz="9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fr-FR" sz="9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fr-FR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fr-FR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concept_id </a:t>
            </a:r>
            <a:r>
              <a:rPr lang="fr-FR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fr-FR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stcm</a:t>
            </a:r>
            <a:r>
              <a:rPr lang="fr-FR" sz="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fr-FR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source_concept_id</a:t>
            </a:r>
            <a:endParaRPr lang="fr-FR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LEFT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OUTER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CONCEPT c2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c2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CONCEPT_ID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stcm</a:t>
            </a:r>
            <a:r>
              <a:rPr lang="en-US" sz="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target_concept_id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stcm</a:t>
            </a:r>
            <a:r>
              <a:rPr lang="en-US" sz="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INVALID_REASON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IS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NULL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TARGET_CONCEPT_ID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TARGET_CONCEPT_NAME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TARGET_DOMAIN_ID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CTE_VOCAB_MAP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SOURCE_CODE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FF0000"/>
                </a:solidFill>
                <a:latin typeface="Consolas" panose="020B0609020204030204" pitchFamily="49" charset="0"/>
              </a:rPr>
              <a:t>'266599000'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TARGET_STANDARD_CONCEPT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FF0000"/>
                </a:solidFill>
                <a:latin typeface="Consolas" panose="020B0609020204030204" pitchFamily="49" charset="0"/>
              </a:rPr>
              <a:t>'S'</a:t>
            </a:r>
            <a:endParaRPr lang="en-US" sz="9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3D652D-A660-491C-B03C-C43BD8E4E9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52</a:t>
            </a:fld>
            <a:endParaRPr lang="en-US"/>
          </a:p>
        </p:txBody>
      </p:sp>
      <p:sp>
        <p:nvSpPr>
          <p:cNvPr id="5" name="Frame 4">
            <a:extLst>
              <a:ext uri="{FF2B5EF4-FFF2-40B4-BE49-F238E27FC236}">
                <a16:creationId xmlns:a16="http://schemas.microsoft.com/office/drawing/2014/main" id="{DB6AEFB1-3B83-4931-B0CA-32690571A93F}"/>
              </a:ext>
            </a:extLst>
          </p:cNvPr>
          <p:cNvSpPr/>
          <p:nvPr/>
        </p:nvSpPr>
        <p:spPr>
          <a:xfrm>
            <a:off x="620485" y="3429000"/>
            <a:ext cx="7903029" cy="1992085"/>
          </a:xfrm>
          <a:prstGeom prst="frame">
            <a:avLst>
              <a:gd name="adj1" fmla="val 3094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55B2E29-7294-48AE-8CE9-23A94EF8517F}"/>
              </a:ext>
            </a:extLst>
          </p:cNvPr>
          <p:cNvSpPr/>
          <p:nvPr/>
        </p:nvSpPr>
        <p:spPr>
          <a:xfrm>
            <a:off x="3091544" y="1817915"/>
            <a:ext cx="3145971" cy="1404257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Look in the Source to Concept Map table for a map </a:t>
            </a:r>
          </a:p>
        </p:txBody>
      </p:sp>
      <p:pic>
        <p:nvPicPr>
          <p:cNvPr id="7" name="Picture 8" descr="Related image">
            <a:extLst>
              <a:ext uri="{FF2B5EF4-FFF2-40B4-BE49-F238E27FC236}">
                <a16:creationId xmlns:a16="http://schemas.microsoft.com/office/drawing/2014/main" id="{0F3BDD6D-A841-4714-BD83-3E82CA1D4B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2614"/>
            <a:ext cx="1022192" cy="99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509493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D7BE2-8D9A-4759-9C78-2DF7472C2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Source to Standard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BFBADD-717E-4105-BBDF-D9906EF941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10343"/>
            <a:ext cx="8229600" cy="538253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WITH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CTE_VOCAB_MAP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AS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concept_code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SOURCE_CODE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concept_id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SOURCE_CONCEPT_ID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concept_name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SOURCE_CODE_DESCRIPTION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400050" lvl="1" indent="0">
              <a:buNone/>
            </a:pP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vocabulary_id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SOURCE_VOCABULARY_ID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domain_id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SOURCE_DOMAIN_ID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CONCEPT_CLASS_ID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SOURCE_CONCEPT_CLASS_ID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400050" lvl="1" indent="0">
              <a:buNone/>
            </a:pP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VALID_START_DATE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SOURCE_VALID_START_DATE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VALID_END_DATE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SOURCE_VALID_END_DATE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INVALID_REASON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SOURCE_INVALID_REASON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concept_id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concept_name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TARGET_CONCEPT_NAME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VOCABULARY_ID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TARGET_VOCABUALRY_ID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400050" lvl="1" indent="0">
              <a:buNone/>
            </a:pP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domain_id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TARGET_DOMAIN_ID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concept_class_id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TARGET_CONCEPT_CLASS_ID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INVALID_REASON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TARGET_INVALID_REASON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standard_concept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TARGET_STANDARD_CONCEPT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CONCEPT C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CONCEPT_RELATIONSHIP CR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CONCEPT_ID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CR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CONCEPT_ID_1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CR</a:t>
            </a:r>
            <a:r>
              <a:rPr lang="en-US" sz="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invalid_reason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IS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NULL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cr</a:t>
            </a:r>
            <a:r>
              <a:rPr lang="en-US" sz="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relationship_id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FF0000"/>
                </a:solidFill>
                <a:latin typeface="Consolas" panose="020B0609020204030204" pitchFamily="49" charset="0"/>
              </a:rPr>
              <a:t>'Maps to'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CONCEPT C1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CR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CONCEPT_ID_2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CONCEPT_ID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INVALID_REASON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IS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NULL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UNION</a:t>
            </a:r>
          </a:p>
          <a:p>
            <a:pPr marL="0" indent="0">
              <a:buNone/>
            </a:pP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400050" lvl="1" indent="0">
              <a:buNone/>
            </a:pP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source_code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SOURCE_CONCEPT_ID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SOURCE_CODE_DESCRIPTION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source_vocabulary_id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domain_id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SOURCE_DOMAIN_ID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c2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CONCEPT_CLASS_ID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SOURCE_CONCEPT_CLASS_ID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VALID_START_DATE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SOURCE_VALID_START_DATE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400050" lvl="1" indent="0">
              <a:buNone/>
            </a:pP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VALID_END_DATE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SOURCE_VALID_END_DATE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stcm</a:t>
            </a:r>
            <a:r>
              <a:rPr lang="en-US" sz="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INVALID_REASON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SOURCE_INVALID_REASON</a:t>
            </a:r>
            <a:r>
              <a:rPr lang="en-US" sz="800" dirty="0" err="1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target_concept_id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400050" lvl="1" indent="0">
              <a:buNone/>
            </a:pP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c2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CONCEPT_NAME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TARGET_CONCEPT_NAME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target_vocabulary_id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c2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domain_id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TARGET_DOMAIN_ID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400050" lvl="1" indent="0">
              <a:buNone/>
            </a:pP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c2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concept_class_id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TARGET_CONCEPT_CLASS_ID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c2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INVALID_REASON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TARGET_INVALID_REASON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400050" lvl="1" indent="0">
              <a:buNone/>
            </a:pP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c2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standard_concept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TARGET_STANDARD_CONCEPT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source_to_concept_map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stcm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LEFT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OUTER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CONCEPT c1</a:t>
            </a:r>
          </a:p>
          <a:p>
            <a:pPr marL="0" indent="0">
              <a:buNone/>
            </a:pPr>
            <a:r>
              <a:rPr lang="fr-FR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</a:t>
            </a:r>
            <a:r>
              <a:rPr lang="fr-FR" sz="9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fr-FR" sz="9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fr-FR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fr-FR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concept_id </a:t>
            </a:r>
            <a:r>
              <a:rPr lang="fr-FR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fr-FR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stcm</a:t>
            </a:r>
            <a:r>
              <a:rPr lang="fr-FR" sz="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fr-FR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source_concept_id</a:t>
            </a:r>
            <a:endParaRPr lang="fr-FR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LEFT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OUTER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CONCEPT c2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c2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CONCEPT_ID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stcm</a:t>
            </a:r>
            <a:r>
              <a:rPr lang="en-US" sz="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target_concept_id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stcm</a:t>
            </a:r>
            <a:r>
              <a:rPr lang="en-US" sz="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INVALID_REASON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IS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NULL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TARGET_CONCEPT_ID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TARGET_CONCEPT_NAME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TARGET_DOMAIN_ID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CTE_VOCAB_MAP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SOURCE_CODE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FF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'266599000'</a:t>
            </a:r>
            <a:endParaRPr lang="en-US" sz="900" dirty="0">
              <a:solidFill>
                <a:srgbClr val="000000"/>
              </a:solidFill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TARGET_STANDARD_CONCEPT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FF0000"/>
                </a:solidFill>
                <a:latin typeface="Consolas" panose="020B0609020204030204" pitchFamily="49" charset="0"/>
              </a:rPr>
              <a:t>'S'</a:t>
            </a:r>
            <a:endParaRPr lang="en-US" sz="9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3D652D-A660-491C-B03C-C43BD8E4E9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53</a:t>
            </a:fld>
            <a:endParaRPr lang="en-US"/>
          </a:p>
        </p:txBody>
      </p:sp>
      <p:sp>
        <p:nvSpPr>
          <p:cNvPr id="5" name="Frame 4">
            <a:extLst>
              <a:ext uri="{FF2B5EF4-FFF2-40B4-BE49-F238E27FC236}">
                <a16:creationId xmlns:a16="http://schemas.microsoft.com/office/drawing/2014/main" id="{DB6AEFB1-3B83-4931-B0CA-32690571A93F}"/>
              </a:ext>
            </a:extLst>
          </p:cNvPr>
          <p:cNvSpPr/>
          <p:nvPr/>
        </p:nvSpPr>
        <p:spPr>
          <a:xfrm>
            <a:off x="174171" y="5197477"/>
            <a:ext cx="4778829" cy="1050923"/>
          </a:xfrm>
          <a:prstGeom prst="frame">
            <a:avLst>
              <a:gd name="adj1" fmla="val 3094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55B2E29-7294-48AE-8CE9-23A94EF8517F}"/>
              </a:ext>
            </a:extLst>
          </p:cNvPr>
          <p:cNvSpPr/>
          <p:nvPr/>
        </p:nvSpPr>
        <p:spPr>
          <a:xfrm>
            <a:off x="729344" y="3673477"/>
            <a:ext cx="3145971" cy="1404257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Look up your source Code here</a:t>
            </a:r>
          </a:p>
        </p:txBody>
      </p:sp>
      <p:pic>
        <p:nvPicPr>
          <p:cNvPr id="7" name="Picture 8" descr="Related image">
            <a:extLst>
              <a:ext uri="{FF2B5EF4-FFF2-40B4-BE49-F238E27FC236}">
                <a16:creationId xmlns:a16="http://schemas.microsoft.com/office/drawing/2014/main" id="{5E094709-C393-414C-B72B-5305280BE4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2614"/>
            <a:ext cx="1022192" cy="99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818673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66663-84ED-43C7-9466-3644D2142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Mapping a Lauren Row to CONCEPT_ID:</a:t>
            </a:r>
            <a:br>
              <a:rPr lang="en-US" dirty="0"/>
            </a:br>
            <a:r>
              <a:rPr lang="en-US" dirty="0"/>
              <a:t>Source to Standard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CDF683-C516-44C6-A81E-0C37D4323D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57FE02-B247-4846-A885-198CA94A7E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54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CE6E330-5BA5-4A67-AB83-9B5AC3B567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406575"/>
              </p:ext>
            </p:extLst>
          </p:nvPr>
        </p:nvGraphicFramePr>
        <p:xfrm>
          <a:off x="514157" y="1357312"/>
          <a:ext cx="7741942" cy="62865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180055">
                  <a:extLst>
                    <a:ext uri="{9D8B030D-6E8A-4147-A177-3AD203B41FA5}">
                      <a16:colId xmlns:a16="http://schemas.microsoft.com/office/drawing/2014/main" val="781727253"/>
                    </a:ext>
                  </a:extLst>
                </a:gridCol>
                <a:gridCol w="1180055">
                  <a:extLst>
                    <a:ext uri="{9D8B030D-6E8A-4147-A177-3AD203B41FA5}">
                      <a16:colId xmlns:a16="http://schemas.microsoft.com/office/drawing/2014/main" val="3641928147"/>
                    </a:ext>
                  </a:extLst>
                </a:gridCol>
                <a:gridCol w="965758">
                  <a:extLst>
                    <a:ext uri="{9D8B030D-6E8A-4147-A177-3AD203B41FA5}">
                      <a16:colId xmlns:a16="http://schemas.microsoft.com/office/drawing/2014/main" val="2472084250"/>
                    </a:ext>
                  </a:extLst>
                </a:gridCol>
                <a:gridCol w="1579257">
                  <a:extLst>
                    <a:ext uri="{9D8B030D-6E8A-4147-A177-3AD203B41FA5}">
                      <a16:colId xmlns:a16="http://schemas.microsoft.com/office/drawing/2014/main" val="1123056934"/>
                    </a:ext>
                  </a:extLst>
                </a:gridCol>
                <a:gridCol w="1280160">
                  <a:extLst>
                    <a:ext uri="{9D8B030D-6E8A-4147-A177-3AD203B41FA5}">
                      <a16:colId xmlns:a16="http://schemas.microsoft.com/office/drawing/2014/main" val="2973069810"/>
                    </a:ext>
                  </a:extLst>
                </a:gridCol>
                <a:gridCol w="1556657">
                  <a:extLst>
                    <a:ext uri="{9D8B030D-6E8A-4147-A177-3AD203B41FA5}">
                      <a16:colId xmlns:a16="http://schemas.microsoft.com/office/drawing/2014/main" val="558491102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</a:rPr>
                        <a:t>START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</a:rPr>
                        <a:t>STOP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</a:rPr>
                        <a:t>PATIENT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</a:rPr>
                        <a:t>ENCOUNTER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</a:rPr>
                        <a:t>CODE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</a:rPr>
                        <a:t>DESCRIPTION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831439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1/6/2010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70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  <a:highlight>
                            <a:srgbClr val="FFFF00"/>
                          </a:highlight>
                        </a:rPr>
                        <a:t>266599000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Dysmenorrhea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10483578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96272CD-B9E0-4CE6-AE90-2FB892E535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2636993"/>
              </p:ext>
            </p:extLst>
          </p:nvPr>
        </p:nvGraphicFramePr>
        <p:xfrm>
          <a:off x="890814" y="4926442"/>
          <a:ext cx="6988630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24201">
                  <a:extLst>
                    <a:ext uri="{9D8B030D-6E8A-4147-A177-3AD203B41FA5}">
                      <a16:colId xmlns:a16="http://schemas.microsoft.com/office/drawing/2014/main" val="3570023642"/>
                    </a:ext>
                  </a:extLst>
                </a:gridCol>
                <a:gridCol w="3864429">
                  <a:extLst>
                    <a:ext uri="{9D8B030D-6E8A-4147-A177-3AD203B41FA5}">
                      <a16:colId xmlns:a16="http://schemas.microsoft.com/office/drawing/2014/main" val="22360248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CONDITION_CONCEPT_ID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CONDITION_SOURCE_CONCEPT_ID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8089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194696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6915398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C533A22-FF0B-430B-8682-5C429715D845}"/>
              </a:ext>
            </a:extLst>
          </p:cNvPr>
          <p:cNvCxnSpPr>
            <a:cxnSpLocks/>
          </p:cNvCxnSpPr>
          <p:nvPr/>
        </p:nvCxnSpPr>
        <p:spPr>
          <a:xfrm flipH="1">
            <a:off x="2349500" y="1985962"/>
            <a:ext cx="3530600" cy="294048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9329313E-FB75-456A-9D75-7289FB76DF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9401883"/>
              </p:ext>
            </p:extLst>
          </p:nvPr>
        </p:nvGraphicFramePr>
        <p:xfrm>
          <a:off x="1730830" y="2808288"/>
          <a:ext cx="5486400" cy="93345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val="2271544626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1694569759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353329284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u="none" strike="noStrike" dirty="0">
                          <a:effectLst/>
                        </a:rPr>
                        <a:t>TARGET_</a:t>
                      </a:r>
                      <a:br>
                        <a:rPr lang="en-US" sz="2000" b="1" u="none" strike="noStrike" dirty="0">
                          <a:effectLst/>
                        </a:rPr>
                      </a:br>
                      <a:r>
                        <a:rPr lang="en-US" sz="2000" b="1" u="none" strike="noStrike" dirty="0">
                          <a:effectLst/>
                        </a:rPr>
                        <a:t>CONCEPT_ID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u="none" strike="noStrike" dirty="0">
                          <a:effectLst/>
                        </a:rPr>
                        <a:t>TARGET_</a:t>
                      </a:r>
                      <a:br>
                        <a:rPr lang="en-US" sz="2000" b="1" u="none" strike="noStrike" dirty="0">
                          <a:effectLst/>
                        </a:rPr>
                      </a:br>
                      <a:r>
                        <a:rPr lang="en-US" sz="2000" b="1" u="none" strike="noStrike" dirty="0">
                          <a:effectLst/>
                        </a:rPr>
                        <a:t>CONCEPT_NAME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u="none" strike="noStrike" dirty="0">
                          <a:effectLst/>
                        </a:rPr>
                        <a:t>TARGET_</a:t>
                      </a:r>
                      <a:br>
                        <a:rPr lang="en-US" sz="2000" b="1" u="none" strike="noStrike" dirty="0">
                          <a:effectLst/>
                        </a:rPr>
                      </a:br>
                      <a:r>
                        <a:rPr lang="en-US" sz="2000" b="1" u="none" strike="noStrike" dirty="0">
                          <a:effectLst/>
                        </a:rPr>
                        <a:t>DOMAIN_ID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295431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194696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Dysmenorrhea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Condition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34190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3840979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C140A9-3E44-462E-A4C6-4C0EE4D392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 to Source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1B33FD-8FA1-4255-83CE-21C7500747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5273675"/>
          </a:xfrm>
        </p:spPr>
        <p:txBody>
          <a:bodyPr>
            <a:normAutofit fontScale="32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WITH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CTE_VOCAB_MAP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fr-FR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fr-FR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fr-FR" dirty="0" err="1">
                <a:solidFill>
                  <a:srgbClr val="000000"/>
                </a:solidFill>
                <a:latin typeface="Consolas" panose="020B0609020204030204" pitchFamily="49" charset="0"/>
              </a:rPr>
              <a:t>concept_code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SOURCE_CODE</a:t>
            </a:r>
            <a:r>
              <a:rPr lang="fr-FR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fr-FR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fr-FR" dirty="0" err="1">
                <a:solidFill>
                  <a:srgbClr val="000000"/>
                </a:solidFill>
                <a:latin typeface="Consolas" panose="020B0609020204030204" pitchFamily="49" charset="0"/>
              </a:rPr>
              <a:t>concept_id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SOURCE_CONCEPT_ID</a:t>
            </a:r>
            <a:r>
              <a:rPr lang="fr-FR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fr-FR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fr-FR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fr-FR" dirty="0" err="1">
                <a:solidFill>
                  <a:srgbClr val="000000"/>
                </a:solidFill>
                <a:latin typeface="Consolas" panose="020B0609020204030204" pitchFamily="49" charset="0"/>
              </a:rPr>
              <a:t>CONCEPT_NAME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SOURCE_CODE_DESCRIPTION</a:t>
            </a:r>
            <a:r>
              <a:rPr lang="fr-FR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vocabulary_id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SOURCE_VOCABULARY_ID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domain_id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SOURCE_DOMAIN_ID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concept_class_id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SOURCE_CONCEPT_CLASS_ID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	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VALID_START_DATE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SOURCE_VALID_START_DATE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VALID_END_DATE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SOURCE_VALID_END_DATE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	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invalid_reason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SOURCE_INVALID_REASON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concept_ID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concept_name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TARGET_CONCEPT_NAME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vocabulary_id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TARGET_VOCABULARY_ID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domain_id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TARGET_DOMAIN_ID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concept_class_id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TARGET_CONCEPT_CLASS_ID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INVALID_REASON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TARGET_INVALID_REASON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STANDARD_CONCEPT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TARGET_STANDARD_CONCEPT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CONCEPT c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UNION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source_code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SOURCE_CONCEPT_ID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SOURCE_CODE_DESCRIPTION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source_vocabulary_id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c1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domain_id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SOURCE_DOMAIN_ID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c2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CONCEPT_CLASS_ID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SOURCE_CONCEPT_CLASS_ID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c1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VALID_START_DATE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SOURCE_VALID_START_DATE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VALID_END_DATE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SOURCE_VALID_END_DATE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 	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stcm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INVALID_REASON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SOURCE_INVALID_REASON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target_concept_id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c2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CONCEPT_NAME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TARGET_CONCEPT_NAME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target_vocabulary_id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c2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domain_id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TARGET_DOMAIN_ID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c2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concept_class_id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TARGET_CONCEPT_CLASS_ID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c2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INVALID_REASON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TARGET_INVALID_REASON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c2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standard_concept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TARGET_STANDARD_CONCEPT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source_to_concept_map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stcm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LEFT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OUTER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CONCEPT c1</a:t>
            </a:r>
          </a:p>
          <a:p>
            <a:pPr marL="0" indent="0">
              <a:buNone/>
            </a:pP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</a:t>
            </a:r>
            <a:r>
              <a:rPr lang="fr-FR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fr-FR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concept_id </a:t>
            </a:r>
            <a:r>
              <a:rPr lang="fr-FR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dirty="0" err="1">
                <a:solidFill>
                  <a:srgbClr val="000000"/>
                </a:solidFill>
                <a:latin typeface="Consolas" panose="020B0609020204030204" pitchFamily="49" charset="0"/>
              </a:rPr>
              <a:t>stcm</a:t>
            </a:r>
            <a:r>
              <a:rPr lang="fr-FR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fr-FR" dirty="0" err="1">
                <a:solidFill>
                  <a:srgbClr val="000000"/>
                </a:solidFill>
                <a:latin typeface="Consolas" panose="020B0609020204030204" pitchFamily="49" charset="0"/>
              </a:rPr>
              <a:t>source_concept_id</a:t>
            </a:r>
            <a:endParaRPr lang="fr-F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LEFT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OUTER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CONCEPT c2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c2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CONCEPT_ID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stcm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target_concept_id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stcm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INVALID_REASON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IS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NULL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*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CTE_VOCAB_MAP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/*EXAMPLE FILTERS*/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SOURCE_CODE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'266599000'</a:t>
            </a:r>
            <a:endParaRPr lang="en-US" dirty="0">
              <a:solidFill>
                <a:srgbClr val="000000"/>
              </a:solidFill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SOURCE_VOCABULARY_ID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'SNOMED'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0C7CA8-2B78-4558-A09E-699BC0A561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55</a:t>
            </a:fld>
            <a:endParaRPr lang="en-US"/>
          </a:p>
        </p:txBody>
      </p:sp>
      <p:pic>
        <p:nvPicPr>
          <p:cNvPr id="5" name="Picture 8" descr="Related image">
            <a:extLst>
              <a:ext uri="{FF2B5EF4-FFF2-40B4-BE49-F238E27FC236}">
                <a16:creationId xmlns:a16="http://schemas.microsoft.com/office/drawing/2014/main" id="{8FCF0DA3-9D2D-4108-8F46-A5F3AFEF4D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2614"/>
            <a:ext cx="1022192" cy="99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132559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C140A9-3E44-462E-A4C6-4C0EE4D392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 to Source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1B33FD-8FA1-4255-83CE-21C7500747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5273675"/>
          </a:xfrm>
        </p:spPr>
        <p:txBody>
          <a:bodyPr>
            <a:normAutofit fontScale="32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WITH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CTE_VOCAB_MAP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fr-FR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fr-FR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fr-FR" dirty="0" err="1">
                <a:solidFill>
                  <a:srgbClr val="000000"/>
                </a:solidFill>
                <a:latin typeface="Consolas" panose="020B0609020204030204" pitchFamily="49" charset="0"/>
              </a:rPr>
              <a:t>concept_code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SOURCE_CODE</a:t>
            </a:r>
            <a:r>
              <a:rPr lang="fr-FR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fr-FR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fr-FR" dirty="0" err="1">
                <a:solidFill>
                  <a:srgbClr val="000000"/>
                </a:solidFill>
                <a:latin typeface="Consolas" panose="020B0609020204030204" pitchFamily="49" charset="0"/>
              </a:rPr>
              <a:t>concept_id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SOURCE_CONCEPT_ID</a:t>
            </a:r>
            <a:r>
              <a:rPr lang="fr-FR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fr-FR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fr-FR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fr-FR" dirty="0" err="1">
                <a:solidFill>
                  <a:srgbClr val="000000"/>
                </a:solidFill>
                <a:latin typeface="Consolas" panose="020B0609020204030204" pitchFamily="49" charset="0"/>
              </a:rPr>
              <a:t>CONCEPT_NAME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SOURCE_CODE_DESCRIPTION</a:t>
            </a:r>
            <a:r>
              <a:rPr lang="fr-FR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vocabulary_id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SOURCE_VOCABULARY_ID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domain_id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SOURCE_DOMAIN_ID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concept_class_id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SOURCE_CONCEPT_CLASS_ID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	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VALID_START_DATE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SOURCE_VALID_START_DATE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VALID_END_DATE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SOURCE_VALID_END_DATE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	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invalid_reason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SOURCE_INVALID_REASON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concept_ID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concept_name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TARGET_CONCEPT_NAME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vocabulary_id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TARGET_VOCABULARY_ID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domain_id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TARGET_DOMAIN_ID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concept_class_id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TARGET_CONCEPT_CLASS_ID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INVALID_REASON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TARGET_INVALID_REASON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STANDARD_CONCEPT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TARGET_STANDARD_CONCEPT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CONCEPT c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UNION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source_code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SOURCE_CONCEPT_ID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SOURCE_CODE_DESCRIPTION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source_vocabulary_id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c1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domain_id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SOURCE_DOMAIN_ID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c2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CONCEPT_CLASS_ID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SOURCE_CONCEPT_CLASS_ID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c1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VALID_START_DATE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SOURCE_VALID_START_DATE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VALID_END_DATE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SOURCE_VALID_END_DATE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 	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stcm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INVALID_REASON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SOURCE_INVALID_REASON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target_concept_id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c2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CONCEPT_NAME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TARGET_CONCEPT_NAME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target_vocabulary_id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c2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domain_id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TARGET_DOMAIN_ID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c2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concept_class_id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TARGET_CONCEPT_CLASS_ID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c2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INVALID_REASON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TARGET_INVALID_REASON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c2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standard_concept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TARGET_STANDARD_CONCEPT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source_to_concept_map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stcm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LEFT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OUTER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CONCEPT c1</a:t>
            </a:r>
          </a:p>
          <a:p>
            <a:pPr marL="0" indent="0">
              <a:buNone/>
            </a:pP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</a:t>
            </a:r>
            <a:r>
              <a:rPr lang="fr-FR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fr-FR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concept_id </a:t>
            </a:r>
            <a:r>
              <a:rPr lang="fr-FR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dirty="0" err="1">
                <a:solidFill>
                  <a:srgbClr val="000000"/>
                </a:solidFill>
                <a:latin typeface="Consolas" panose="020B0609020204030204" pitchFamily="49" charset="0"/>
              </a:rPr>
              <a:t>stcm</a:t>
            </a:r>
            <a:r>
              <a:rPr lang="fr-FR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fr-FR" dirty="0" err="1">
                <a:solidFill>
                  <a:srgbClr val="000000"/>
                </a:solidFill>
                <a:latin typeface="Consolas" panose="020B0609020204030204" pitchFamily="49" charset="0"/>
              </a:rPr>
              <a:t>source_concept_id</a:t>
            </a:r>
            <a:endParaRPr lang="fr-F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LEFT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OUTER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CONCEPT c2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c2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CONCEPT_ID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stcm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target_concept_id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stcm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INVALID_REASON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IS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NULL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*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CTE_VOCAB_MAP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/*EXAMPLE FILTERS*/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SOURCE_CODE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'266599000'</a:t>
            </a:r>
            <a:endParaRPr lang="en-US" dirty="0">
              <a:solidFill>
                <a:srgbClr val="000000"/>
              </a:solidFill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SOURCE_VOCABULARY_ID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'SNOMED'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0C7CA8-2B78-4558-A09E-699BC0A561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56</a:t>
            </a:fld>
            <a:endParaRPr lang="en-US"/>
          </a:p>
        </p:txBody>
      </p:sp>
      <p:sp>
        <p:nvSpPr>
          <p:cNvPr id="5" name="Frame 4">
            <a:extLst>
              <a:ext uri="{FF2B5EF4-FFF2-40B4-BE49-F238E27FC236}">
                <a16:creationId xmlns:a16="http://schemas.microsoft.com/office/drawing/2014/main" id="{312BD5FE-46C3-4D44-BD15-BD8CB7400FB0}"/>
              </a:ext>
            </a:extLst>
          </p:cNvPr>
          <p:cNvSpPr/>
          <p:nvPr/>
        </p:nvSpPr>
        <p:spPr>
          <a:xfrm>
            <a:off x="174171" y="5197477"/>
            <a:ext cx="4778829" cy="1050923"/>
          </a:xfrm>
          <a:prstGeom prst="frame">
            <a:avLst>
              <a:gd name="adj1" fmla="val 3094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8BA3A95-E948-4AE5-8242-EEC7DAE767CD}"/>
              </a:ext>
            </a:extLst>
          </p:cNvPr>
          <p:cNvSpPr/>
          <p:nvPr/>
        </p:nvSpPr>
        <p:spPr>
          <a:xfrm>
            <a:off x="729344" y="3673477"/>
            <a:ext cx="3145971" cy="1404257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Look up your source Code here</a:t>
            </a:r>
          </a:p>
        </p:txBody>
      </p:sp>
      <p:pic>
        <p:nvPicPr>
          <p:cNvPr id="7" name="Picture 8" descr="Related image">
            <a:extLst>
              <a:ext uri="{FF2B5EF4-FFF2-40B4-BE49-F238E27FC236}">
                <a16:creationId xmlns:a16="http://schemas.microsoft.com/office/drawing/2014/main" id="{25D64146-76C4-48AF-87CA-4F22909568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2614"/>
            <a:ext cx="1022192" cy="99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587134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66663-84ED-43C7-9466-3644D2142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Mapping a Lauren Row to CONCEPT_ID:</a:t>
            </a:r>
            <a:br>
              <a:rPr lang="en-US" dirty="0"/>
            </a:br>
            <a:r>
              <a:rPr lang="en-US" dirty="0"/>
              <a:t>Source to Source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CDF683-C516-44C6-A81E-0C37D4323D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57FE02-B247-4846-A885-198CA94A7E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57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CE6E330-5BA5-4A67-AB83-9B5AC3B567EE}"/>
              </a:ext>
            </a:extLst>
          </p:cNvPr>
          <p:cNvGraphicFramePr>
            <a:graphicFrameLocks noGrp="1"/>
          </p:cNvGraphicFramePr>
          <p:nvPr/>
        </p:nvGraphicFramePr>
        <p:xfrm>
          <a:off x="514157" y="1357312"/>
          <a:ext cx="7741942" cy="62865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180055">
                  <a:extLst>
                    <a:ext uri="{9D8B030D-6E8A-4147-A177-3AD203B41FA5}">
                      <a16:colId xmlns:a16="http://schemas.microsoft.com/office/drawing/2014/main" val="781727253"/>
                    </a:ext>
                  </a:extLst>
                </a:gridCol>
                <a:gridCol w="1180055">
                  <a:extLst>
                    <a:ext uri="{9D8B030D-6E8A-4147-A177-3AD203B41FA5}">
                      <a16:colId xmlns:a16="http://schemas.microsoft.com/office/drawing/2014/main" val="3641928147"/>
                    </a:ext>
                  </a:extLst>
                </a:gridCol>
                <a:gridCol w="965758">
                  <a:extLst>
                    <a:ext uri="{9D8B030D-6E8A-4147-A177-3AD203B41FA5}">
                      <a16:colId xmlns:a16="http://schemas.microsoft.com/office/drawing/2014/main" val="2472084250"/>
                    </a:ext>
                  </a:extLst>
                </a:gridCol>
                <a:gridCol w="1579257">
                  <a:extLst>
                    <a:ext uri="{9D8B030D-6E8A-4147-A177-3AD203B41FA5}">
                      <a16:colId xmlns:a16="http://schemas.microsoft.com/office/drawing/2014/main" val="1123056934"/>
                    </a:ext>
                  </a:extLst>
                </a:gridCol>
                <a:gridCol w="1280160">
                  <a:extLst>
                    <a:ext uri="{9D8B030D-6E8A-4147-A177-3AD203B41FA5}">
                      <a16:colId xmlns:a16="http://schemas.microsoft.com/office/drawing/2014/main" val="2973069810"/>
                    </a:ext>
                  </a:extLst>
                </a:gridCol>
                <a:gridCol w="1556657">
                  <a:extLst>
                    <a:ext uri="{9D8B030D-6E8A-4147-A177-3AD203B41FA5}">
                      <a16:colId xmlns:a16="http://schemas.microsoft.com/office/drawing/2014/main" val="558491102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</a:rPr>
                        <a:t>START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</a:rPr>
                        <a:t>STOP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</a:rPr>
                        <a:t>PATIENT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</a:rPr>
                        <a:t>ENCOUNTER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</a:rPr>
                        <a:t>CODE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</a:rPr>
                        <a:t>DESCRIPTION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831439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1/6/2010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70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  <a:highlight>
                            <a:srgbClr val="FFFF00"/>
                          </a:highlight>
                        </a:rPr>
                        <a:t>266599000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Dysmenorrhea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10483578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96272CD-B9E0-4CE6-AE90-2FB892E535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7779133"/>
              </p:ext>
            </p:extLst>
          </p:nvPr>
        </p:nvGraphicFramePr>
        <p:xfrm>
          <a:off x="890813" y="4501199"/>
          <a:ext cx="6988630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24201">
                  <a:extLst>
                    <a:ext uri="{9D8B030D-6E8A-4147-A177-3AD203B41FA5}">
                      <a16:colId xmlns:a16="http://schemas.microsoft.com/office/drawing/2014/main" val="3570023642"/>
                    </a:ext>
                  </a:extLst>
                </a:gridCol>
                <a:gridCol w="3864429">
                  <a:extLst>
                    <a:ext uri="{9D8B030D-6E8A-4147-A177-3AD203B41FA5}">
                      <a16:colId xmlns:a16="http://schemas.microsoft.com/office/drawing/2014/main" val="22360248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CONDITION_CONCEPT_ID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CONDITION_SOURCE_CONCEPT_ID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8089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194696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194696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86915398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C533A22-FF0B-430B-8682-5C429715D845}"/>
              </a:ext>
            </a:extLst>
          </p:cNvPr>
          <p:cNvCxnSpPr>
            <a:cxnSpLocks/>
          </p:cNvCxnSpPr>
          <p:nvPr/>
        </p:nvCxnSpPr>
        <p:spPr>
          <a:xfrm>
            <a:off x="5880100" y="1985962"/>
            <a:ext cx="241300" cy="251523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9329313E-FB75-456A-9D75-7289FB76DFAA}"/>
              </a:ext>
            </a:extLst>
          </p:cNvPr>
          <p:cNvGraphicFramePr>
            <a:graphicFrameLocks noGrp="1"/>
          </p:cNvGraphicFramePr>
          <p:nvPr/>
        </p:nvGraphicFramePr>
        <p:xfrm>
          <a:off x="1730830" y="2808288"/>
          <a:ext cx="5486400" cy="93345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val="2271544626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1694569759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353329284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u="none" strike="noStrike" dirty="0">
                          <a:effectLst/>
                        </a:rPr>
                        <a:t>TARGET_</a:t>
                      </a:r>
                      <a:br>
                        <a:rPr lang="en-US" sz="2000" b="1" u="none" strike="noStrike" dirty="0">
                          <a:effectLst/>
                        </a:rPr>
                      </a:br>
                      <a:r>
                        <a:rPr lang="en-US" sz="2000" b="1" u="none" strike="noStrike" dirty="0">
                          <a:effectLst/>
                        </a:rPr>
                        <a:t>CONCEPT_ID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u="none" strike="noStrike" dirty="0">
                          <a:effectLst/>
                        </a:rPr>
                        <a:t>TARGET_</a:t>
                      </a:r>
                      <a:br>
                        <a:rPr lang="en-US" sz="2000" b="1" u="none" strike="noStrike" dirty="0">
                          <a:effectLst/>
                        </a:rPr>
                      </a:br>
                      <a:r>
                        <a:rPr lang="en-US" sz="2000" b="1" u="none" strike="noStrike" dirty="0">
                          <a:effectLst/>
                        </a:rPr>
                        <a:t>CONCEPT_NAME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u="none" strike="noStrike" dirty="0">
                          <a:effectLst/>
                        </a:rPr>
                        <a:t>TARGET_</a:t>
                      </a:r>
                      <a:br>
                        <a:rPr lang="en-US" sz="2000" b="1" u="none" strike="noStrike" dirty="0">
                          <a:effectLst/>
                        </a:rPr>
                      </a:br>
                      <a:r>
                        <a:rPr lang="en-US" sz="2000" b="1" u="none" strike="noStrike" dirty="0">
                          <a:effectLst/>
                        </a:rPr>
                        <a:t>DOMAIN_ID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295431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194696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Dysmenorrhea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Condition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34190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9026918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66663-84ED-43C7-9466-3644D2142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Mapping a Lauren Row to CONCEPT_ID:</a:t>
            </a:r>
            <a:br>
              <a:rPr lang="en-US" dirty="0"/>
            </a:br>
            <a:r>
              <a:rPr lang="en-US" dirty="0"/>
              <a:t>Source to Source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CDF683-C516-44C6-A81E-0C37D4323D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57FE02-B247-4846-A885-198CA94A7E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58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CE6E330-5BA5-4A67-AB83-9B5AC3B567EE}"/>
              </a:ext>
            </a:extLst>
          </p:cNvPr>
          <p:cNvGraphicFramePr>
            <a:graphicFrameLocks noGrp="1"/>
          </p:cNvGraphicFramePr>
          <p:nvPr/>
        </p:nvGraphicFramePr>
        <p:xfrm>
          <a:off x="514157" y="1357312"/>
          <a:ext cx="7741942" cy="62865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180055">
                  <a:extLst>
                    <a:ext uri="{9D8B030D-6E8A-4147-A177-3AD203B41FA5}">
                      <a16:colId xmlns:a16="http://schemas.microsoft.com/office/drawing/2014/main" val="781727253"/>
                    </a:ext>
                  </a:extLst>
                </a:gridCol>
                <a:gridCol w="1180055">
                  <a:extLst>
                    <a:ext uri="{9D8B030D-6E8A-4147-A177-3AD203B41FA5}">
                      <a16:colId xmlns:a16="http://schemas.microsoft.com/office/drawing/2014/main" val="3641928147"/>
                    </a:ext>
                  </a:extLst>
                </a:gridCol>
                <a:gridCol w="965758">
                  <a:extLst>
                    <a:ext uri="{9D8B030D-6E8A-4147-A177-3AD203B41FA5}">
                      <a16:colId xmlns:a16="http://schemas.microsoft.com/office/drawing/2014/main" val="2472084250"/>
                    </a:ext>
                  </a:extLst>
                </a:gridCol>
                <a:gridCol w="1579257">
                  <a:extLst>
                    <a:ext uri="{9D8B030D-6E8A-4147-A177-3AD203B41FA5}">
                      <a16:colId xmlns:a16="http://schemas.microsoft.com/office/drawing/2014/main" val="1123056934"/>
                    </a:ext>
                  </a:extLst>
                </a:gridCol>
                <a:gridCol w="1280160">
                  <a:extLst>
                    <a:ext uri="{9D8B030D-6E8A-4147-A177-3AD203B41FA5}">
                      <a16:colId xmlns:a16="http://schemas.microsoft.com/office/drawing/2014/main" val="2973069810"/>
                    </a:ext>
                  </a:extLst>
                </a:gridCol>
                <a:gridCol w="1556657">
                  <a:extLst>
                    <a:ext uri="{9D8B030D-6E8A-4147-A177-3AD203B41FA5}">
                      <a16:colId xmlns:a16="http://schemas.microsoft.com/office/drawing/2014/main" val="558491102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</a:rPr>
                        <a:t>START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</a:rPr>
                        <a:t>STOP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</a:rPr>
                        <a:t>PATIENT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</a:rPr>
                        <a:t>ENCOUNTER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</a:rPr>
                        <a:t>CODE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</a:rPr>
                        <a:t>DESCRIPTION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831439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1/6/2010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70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  <a:highlight>
                            <a:srgbClr val="FFFF00"/>
                          </a:highlight>
                        </a:rPr>
                        <a:t>266599000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Dysmenorrhea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10483578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96272CD-B9E0-4CE6-AE90-2FB892E53554}"/>
              </a:ext>
            </a:extLst>
          </p:cNvPr>
          <p:cNvGraphicFramePr>
            <a:graphicFrameLocks noGrp="1"/>
          </p:cNvGraphicFramePr>
          <p:nvPr/>
        </p:nvGraphicFramePr>
        <p:xfrm>
          <a:off x="890813" y="4501199"/>
          <a:ext cx="6988630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24201">
                  <a:extLst>
                    <a:ext uri="{9D8B030D-6E8A-4147-A177-3AD203B41FA5}">
                      <a16:colId xmlns:a16="http://schemas.microsoft.com/office/drawing/2014/main" val="3570023642"/>
                    </a:ext>
                  </a:extLst>
                </a:gridCol>
                <a:gridCol w="3864429">
                  <a:extLst>
                    <a:ext uri="{9D8B030D-6E8A-4147-A177-3AD203B41FA5}">
                      <a16:colId xmlns:a16="http://schemas.microsoft.com/office/drawing/2014/main" val="22360248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CONDITION_CONCEPT_ID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CONDITION_SOURCE_CONCEPT_ID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8089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194696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194696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86915398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C533A22-FF0B-430B-8682-5C429715D845}"/>
              </a:ext>
            </a:extLst>
          </p:cNvPr>
          <p:cNvCxnSpPr>
            <a:cxnSpLocks/>
          </p:cNvCxnSpPr>
          <p:nvPr/>
        </p:nvCxnSpPr>
        <p:spPr>
          <a:xfrm>
            <a:off x="5880100" y="1985962"/>
            <a:ext cx="241300" cy="251523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9329313E-FB75-456A-9D75-7289FB76DFAA}"/>
              </a:ext>
            </a:extLst>
          </p:cNvPr>
          <p:cNvGraphicFramePr>
            <a:graphicFrameLocks noGrp="1"/>
          </p:cNvGraphicFramePr>
          <p:nvPr/>
        </p:nvGraphicFramePr>
        <p:xfrm>
          <a:off x="1730830" y="2808288"/>
          <a:ext cx="5486400" cy="93345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val="2271544626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1694569759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353329284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u="none" strike="noStrike" dirty="0">
                          <a:effectLst/>
                        </a:rPr>
                        <a:t>TARGET_</a:t>
                      </a:r>
                      <a:br>
                        <a:rPr lang="en-US" sz="2000" b="1" u="none" strike="noStrike" dirty="0">
                          <a:effectLst/>
                        </a:rPr>
                      </a:br>
                      <a:r>
                        <a:rPr lang="en-US" sz="2000" b="1" u="none" strike="noStrike" dirty="0">
                          <a:effectLst/>
                        </a:rPr>
                        <a:t>CONCEPT_ID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u="none" strike="noStrike" dirty="0">
                          <a:effectLst/>
                        </a:rPr>
                        <a:t>TARGET_</a:t>
                      </a:r>
                      <a:br>
                        <a:rPr lang="en-US" sz="2000" b="1" u="none" strike="noStrike" dirty="0">
                          <a:effectLst/>
                        </a:rPr>
                      </a:br>
                      <a:r>
                        <a:rPr lang="en-US" sz="2000" b="1" u="none" strike="noStrike" dirty="0">
                          <a:effectLst/>
                        </a:rPr>
                        <a:t>CONCEPT_NAME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u="none" strike="noStrike" dirty="0">
                          <a:effectLst/>
                        </a:rPr>
                        <a:t>TARGET_</a:t>
                      </a:r>
                      <a:br>
                        <a:rPr lang="en-US" sz="2000" b="1" u="none" strike="noStrike" dirty="0">
                          <a:effectLst/>
                        </a:rPr>
                      </a:br>
                      <a:r>
                        <a:rPr lang="en-US" sz="2000" b="1" u="none" strike="noStrike" dirty="0">
                          <a:effectLst/>
                        </a:rPr>
                        <a:t>DOMAIN_ID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295431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194696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Dysmenorrhea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Condition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3419094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78D64231-6857-4B6E-B8AD-04C10213185E}"/>
              </a:ext>
            </a:extLst>
          </p:cNvPr>
          <p:cNvSpPr txBox="1"/>
          <p:nvPr/>
        </p:nvSpPr>
        <p:spPr>
          <a:xfrm>
            <a:off x="514158" y="5402175"/>
            <a:ext cx="81726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/>
              <a:t>They are the same CONCEPT_IDs because </a:t>
            </a:r>
            <a:br>
              <a:rPr lang="en-US" sz="2400" i="1" dirty="0"/>
            </a:br>
            <a:r>
              <a:rPr lang="en-US" sz="2400" i="1" dirty="0"/>
              <a:t>the source codes in </a:t>
            </a:r>
            <a:r>
              <a:rPr lang="en-US" sz="2400" i="1" dirty="0" err="1"/>
              <a:t>Synthea</a:t>
            </a:r>
            <a:r>
              <a:rPr lang="en-US" sz="2400" i="1" dirty="0"/>
              <a:t> are also standard codes!</a:t>
            </a:r>
          </a:p>
        </p:txBody>
      </p:sp>
    </p:spTree>
    <p:extLst>
      <p:ext uri="{BB962C8B-B14F-4D97-AF65-F5344CB8AC3E}">
        <p14:creationId xmlns:p14="http://schemas.microsoft.com/office/powerpoint/2010/main" val="420217324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05DC0-BE4D-4AC4-85D2-EFCF08DF1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Mapping Source Codes – Your turn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7D07B5-A8AB-4F1B-A589-7854019A46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5080000"/>
            <a:ext cx="8229600" cy="1046163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dirty="0">
                <a:hlinkClick r:id="rId2"/>
              </a:rPr>
              <a:t>https://github.com/OHDSI/Tutorial-ETL/tree/master/materials/Queries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538010-927E-48B4-BD33-7EC75A0ABE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59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7217E1-5042-4522-9503-0788C7DD96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6143" y="990600"/>
            <a:ext cx="2249714" cy="2384855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4E7FD17-2115-4C6F-A7AE-D7F8B51A1313}"/>
              </a:ext>
            </a:extLst>
          </p:cNvPr>
          <p:cNvGraphicFramePr>
            <a:graphicFrameLocks noGrp="1"/>
          </p:cNvGraphicFramePr>
          <p:nvPr/>
        </p:nvGraphicFramePr>
        <p:xfrm>
          <a:off x="1143001" y="1217612"/>
          <a:ext cx="5103774" cy="93345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855525">
                  <a:extLst>
                    <a:ext uri="{9D8B030D-6E8A-4147-A177-3AD203B41FA5}">
                      <a16:colId xmlns:a16="http://schemas.microsoft.com/office/drawing/2014/main" val="2973069810"/>
                    </a:ext>
                  </a:extLst>
                </a:gridCol>
                <a:gridCol w="2268674">
                  <a:extLst>
                    <a:ext uri="{9D8B030D-6E8A-4147-A177-3AD203B41FA5}">
                      <a16:colId xmlns:a16="http://schemas.microsoft.com/office/drawing/2014/main" val="558491102"/>
                    </a:ext>
                  </a:extLst>
                </a:gridCol>
                <a:gridCol w="1979575">
                  <a:extLst>
                    <a:ext uri="{9D8B030D-6E8A-4147-A177-3AD203B41FA5}">
                      <a16:colId xmlns:a16="http://schemas.microsoft.com/office/drawing/2014/main" val="217011991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</a:rPr>
                        <a:t>CODE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</a:rPr>
                        <a:t>DESCRIPTION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CODE TYPE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831439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C83.3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Diffuse large </a:t>
                      </a:r>
                      <a:br>
                        <a:rPr lang="en-US" sz="2000" u="none" strike="noStrike" dirty="0">
                          <a:effectLst/>
                        </a:rPr>
                      </a:br>
                      <a:r>
                        <a:rPr lang="en-US" sz="2000" u="none" strike="noStrike" dirty="0">
                          <a:effectLst/>
                        </a:rPr>
                        <a:t>B-cell lymphoma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ICD10</a:t>
                      </a:r>
                    </a:p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(not ICD10CM)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10483578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DFB144C9-71A3-4675-8775-E57FB25B45F1}"/>
              </a:ext>
            </a:extLst>
          </p:cNvPr>
          <p:cNvGraphicFramePr>
            <a:graphicFrameLocks noGrp="1"/>
          </p:cNvGraphicFramePr>
          <p:nvPr/>
        </p:nvGraphicFramePr>
        <p:xfrm>
          <a:off x="200573" y="3737180"/>
          <a:ext cx="6988630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24201">
                  <a:extLst>
                    <a:ext uri="{9D8B030D-6E8A-4147-A177-3AD203B41FA5}">
                      <a16:colId xmlns:a16="http://schemas.microsoft.com/office/drawing/2014/main" val="3570023642"/>
                    </a:ext>
                  </a:extLst>
                </a:gridCol>
                <a:gridCol w="3864429">
                  <a:extLst>
                    <a:ext uri="{9D8B030D-6E8A-4147-A177-3AD203B41FA5}">
                      <a16:colId xmlns:a16="http://schemas.microsoft.com/office/drawing/2014/main" val="22360248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CONDITION_CONCEPT_ID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CONDITION_SOURCE_CONCEPT_ID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8089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86915398"/>
                  </a:ext>
                </a:extLst>
              </a:tr>
            </a:tbl>
          </a:graphicData>
        </a:graphic>
      </p:graphicFrame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ACFED32-3163-4EA7-A0A4-763476EFFE21}"/>
              </a:ext>
            </a:extLst>
          </p:cNvPr>
          <p:cNvCxnSpPr>
            <a:cxnSpLocks/>
          </p:cNvCxnSpPr>
          <p:nvPr/>
        </p:nvCxnSpPr>
        <p:spPr>
          <a:xfrm flipH="1">
            <a:off x="1524000" y="2183027"/>
            <a:ext cx="165101" cy="155415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1A1A4F55-FA3C-4CDD-B833-623D83B464DE}"/>
              </a:ext>
            </a:extLst>
          </p:cNvPr>
          <p:cNvSpPr/>
          <p:nvPr/>
        </p:nvSpPr>
        <p:spPr>
          <a:xfrm>
            <a:off x="1203779" y="2544753"/>
            <a:ext cx="805543" cy="729335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?</a:t>
            </a:r>
            <a:endParaRPr lang="en-US" b="1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CA87295-0DB9-4CE1-9C43-A117BE2AFB55}"/>
              </a:ext>
            </a:extLst>
          </p:cNvPr>
          <p:cNvCxnSpPr>
            <a:cxnSpLocks/>
          </p:cNvCxnSpPr>
          <p:nvPr/>
        </p:nvCxnSpPr>
        <p:spPr>
          <a:xfrm>
            <a:off x="1689101" y="2197637"/>
            <a:ext cx="3689445" cy="150757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B190CD73-2B71-4608-A0AD-311DC4FB4C43}"/>
              </a:ext>
            </a:extLst>
          </p:cNvPr>
          <p:cNvSpPr/>
          <p:nvPr/>
        </p:nvSpPr>
        <p:spPr>
          <a:xfrm>
            <a:off x="3048501" y="2544752"/>
            <a:ext cx="805543" cy="729335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?</a:t>
            </a:r>
            <a:endParaRPr lang="en-US" b="1" dirty="0"/>
          </a:p>
        </p:txBody>
      </p:sp>
      <p:pic>
        <p:nvPicPr>
          <p:cNvPr id="14" name="Picture 2" descr="Image result for pusheen working">
            <a:extLst>
              <a:ext uri="{FF2B5EF4-FFF2-40B4-BE49-F238E27FC236}">
                <a16:creationId xmlns:a16="http://schemas.microsoft.com/office/drawing/2014/main" id="{FCE36123-4DB7-4D9F-850C-2DB5D13638C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8992" y="3111491"/>
            <a:ext cx="2388280" cy="2388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31916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Shape 752"/>
          <p:cNvSpPr txBox="1">
            <a:spLocks noGrp="1"/>
          </p:cNvSpPr>
          <p:nvPr>
            <p:ph type="title"/>
          </p:nvPr>
        </p:nvSpPr>
        <p:spPr>
          <a:xfrm>
            <a:off x="1143000" y="152401"/>
            <a:ext cx="7543800" cy="8382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20425A"/>
              </a:buClr>
              <a:buSzPct val="25000"/>
              <a:buFont typeface="Calibri"/>
              <a:buNone/>
            </a:pPr>
            <a:r>
              <a:rPr lang="en-US" dirty="0"/>
              <a:t>OHDSI in a Box</a:t>
            </a:r>
          </a:p>
        </p:txBody>
      </p:sp>
      <p:sp>
        <p:nvSpPr>
          <p:cNvPr id="753" name="Shape 753"/>
          <p:cNvSpPr/>
          <p:nvPr/>
        </p:nvSpPr>
        <p:spPr>
          <a:xfrm>
            <a:off x="395100" y="1257300"/>
            <a:ext cx="8353800" cy="41529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5" name="Shape 755"/>
          <p:cNvSpPr/>
          <p:nvPr/>
        </p:nvSpPr>
        <p:spPr>
          <a:xfrm>
            <a:off x="3200983" y="2012731"/>
            <a:ext cx="3771315" cy="3245069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3" name="Shape 763"/>
          <p:cNvSpPr/>
          <p:nvPr/>
        </p:nvSpPr>
        <p:spPr>
          <a:xfrm>
            <a:off x="7216996" y="1384425"/>
            <a:ext cx="1301700" cy="418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Raw Lauren</a:t>
            </a:r>
          </a:p>
        </p:txBody>
      </p:sp>
      <p:grpSp>
        <p:nvGrpSpPr>
          <p:cNvPr id="767" name="Shape 767"/>
          <p:cNvGrpSpPr/>
          <p:nvPr/>
        </p:nvGrpSpPr>
        <p:grpSpPr>
          <a:xfrm>
            <a:off x="629050" y="2012607"/>
            <a:ext cx="2350865" cy="1427522"/>
            <a:chOff x="711372" y="857704"/>
            <a:chExt cx="1919857" cy="1165800"/>
          </a:xfrm>
        </p:grpSpPr>
        <p:sp>
          <p:nvSpPr>
            <p:cNvPr id="769" name="Shape 769"/>
            <p:cNvSpPr/>
            <p:nvPr/>
          </p:nvSpPr>
          <p:spPr>
            <a:xfrm>
              <a:off x="711372" y="857704"/>
              <a:ext cx="1919857" cy="1165800"/>
            </a:xfrm>
            <a:prstGeom prst="rect">
              <a:avLst/>
            </a:prstGeom>
            <a:solidFill>
              <a:srgbClr val="EFEFEF"/>
            </a:solidFill>
            <a:ln w="9525" cap="flat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lang="en-US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rPr lang="en-US" sz="12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	PostgreSQL</a:t>
              </a:r>
              <a:endParaRPr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1" name="Shape 771"/>
            <p:cNvSpPr/>
            <p:nvPr/>
          </p:nvSpPr>
          <p:spPr>
            <a:xfrm>
              <a:off x="928275" y="1336112"/>
              <a:ext cx="666900" cy="537300"/>
            </a:xfrm>
            <a:prstGeom prst="can">
              <a:avLst>
                <a:gd name="adj" fmla="val 25000"/>
              </a:avLst>
            </a:prstGeom>
            <a:solidFill>
              <a:srgbClr val="073763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ct val="25000"/>
                <a:buFont typeface="Arial"/>
                <a:buNone/>
              </a:pPr>
              <a:r>
                <a:rPr lang="en-US" sz="1200" b="0" i="0" u="none" strike="noStrike" cap="none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cdm</a:t>
              </a:r>
            </a:p>
          </p:txBody>
        </p:sp>
        <p:sp>
          <p:nvSpPr>
            <p:cNvPr id="772" name="Shape 772"/>
            <p:cNvSpPr/>
            <p:nvPr/>
          </p:nvSpPr>
          <p:spPr>
            <a:xfrm>
              <a:off x="1848926" y="1339918"/>
              <a:ext cx="666900" cy="537300"/>
            </a:xfrm>
            <a:prstGeom prst="can">
              <a:avLst>
                <a:gd name="adj" fmla="val 25000"/>
              </a:avLst>
            </a:prstGeom>
            <a:solidFill>
              <a:srgbClr val="E69138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lang="en-US" sz="12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webapi</a:t>
              </a:r>
            </a:p>
          </p:txBody>
        </p:sp>
      </p:grpSp>
      <p:sp>
        <p:nvSpPr>
          <p:cNvPr id="774" name="Shape 774"/>
          <p:cNvSpPr/>
          <p:nvPr/>
        </p:nvSpPr>
        <p:spPr>
          <a:xfrm>
            <a:off x="654663" y="3552243"/>
            <a:ext cx="2325325" cy="638821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PGAdmin4</a:t>
            </a:r>
          </a:p>
        </p:txBody>
      </p:sp>
      <p:sp>
        <p:nvSpPr>
          <p:cNvPr id="788" name="Shape 788"/>
          <p:cNvSpPr txBox="1"/>
          <p:nvPr/>
        </p:nvSpPr>
        <p:spPr>
          <a:xfrm>
            <a:off x="4399404" y="2795291"/>
            <a:ext cx="1301700" cy="255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1200" b="1" dirty="0">
                <a:solidFill>
                  <a:srgbClr val="C9DAF8"/>
                </a:solidFill>
              </a:rPr>
              <a:t>WebTools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78B04DA-078A-440A-9D3A-C9DAEC6131D3}"/>
              </a:ext>
            </a:extLst>
          </p:cNvPr>
          <p:cNvGrpSpPr/>
          <p:nvPr/>
        </p:nvGrpSpPr>
        <p:grpSpPr>
          <a:xfrm>
            <a:off x="3680347" y="2182451"/>
            <a:ext cx="2812586" cy="2885804"/>
            <a:chOff x="3643958" y="2763526"/>
            <a:chExt cx="2812586" cy="2885804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0DCF97B6-433A-4975-A8C1-A98318F712BB}"/>
                </a:ext>
              </a:extLst>
            </p:cNvPr>
            <p:cNvGrpSpPr/>
            <p:nvPr/>
          </p:nvGrpSpPr>
          <p:grpSpPr>
            <a:xfrm>
              <a:off x="3643958" y="2763526"/>
              <a:ext cx="2812586" cy="2885804"/>
              <a:chOff x="3643958" y="2763526"/>
              <a:chExt cx="2812586" cy="2885804"/>
            </a:xfrm>
          </p:grpSpPr>
          <p:sp>
            <p:nvSpPr>
              <p:cNvPr id="758" name="Shape 758"/>
              <p:cNvSpPr/>
              <p:nvPr/>
            </p:nvSpPr>
            <p:spPr>
              <a:xfrm>
                <a:off x="3643987" y="2763526"/>
                <a:ext cx="2812500" cy="1837800"/>
              </a:xfrm>
              <a:prstGeom prst="rect">
                <a:avLst/>
              </a:prstGeom>
              <a:solidFill>
                <a:srgbClr val="073763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2000" dirty="0"/>
              </a:p>
            </p:txBody>
          </p:sp>
          <p:sp>
            <p:nvSpPr>
              <p:cNvPr id="759" name="Shape 759"/>
              <p:cNvSpPr/>
              <p:nvPr/>
            </p:nvSpPr>
            <p:spPr>
              <a:xfrm>
                <a:off x="3814327" y="3583959"/>
                <a:ext cx="2472300" cy="4182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ct val="25000"/>
                  <a:buFont typeface="Arial"/>
                  <a:buNone/>
                </a:pPr>
                <a:r>
                  <a:rPr lang="en-US" sz="1200" b="0" i="0" u="none" strike="noStrike" cap="none" dirty="0">
                    <a:latin typeface="Arial"/>
                    <a:ea typeface="Arial"/>
                    <a:cs typeface="Arial"/>
                    <a:sym typeface="Arial"/>
                  </a:rPr>
                  <a:t>WebAPI</a:t>
                </a:r>
              </a:p>
            </p:txBody>
          </p:sp>
          <p:sp>
            <p:nvSpPr>
              <p:cNvPr id="760" name="Shape 760"/>
              <p:cNvSpPr/>
              <p:nvPr/>
            </p:nvSpPr>
            <p:spPr>
              <a:xfrm>
                <a:off x="3814327" y="3090725"/>
                <a:ext cx="2472299" cy="4182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ct val="25000"/>
                  <a:buFont typeface="Arial"/>
                  <a:buNone/>
                </a:pPr>
                <a:r>
                  <a:rPr lang="en-US" sz="1200" b="0" i="0" u="none" strike="noStrike" cap="none" dirty="0">
                    <a:latin typeface="Arial"/>
                    <a:ea typeface="Arial"/>
                    <a:cs typeface="Arial"/>
                    <a:sym typeface="Arial"/>
                  </a:rPr>
                  <a:t>Atlas</a:t>
                </a:r>
              </a:p>
            </p:txBody>
          </p:sp>
          <p:grpSp>
            <p:nvGrpSpPr>
              <p:cNvPr id="777" name="Shape 777"/>
              <p:cNvGrpSpPr/>
              <p:nvPr/>
            </p:nvGrpSpPr>
            <p:grpSpPr>
              <a:xfrm>
                <a:off x="3643958" y="4706207"/>
                <a:ext cx="2812586" cy="943123"/>
                <a:chOff x="3919800" y="4393725"/>
                <a:chExt cx="2865600" cy="960900"/>
              </a:xfrm>
            </p:grpSpPr>
            <p:sp>
              <p:nvSpPr>
                <p:cNvPr id="778" name="Shape 778"/>
                <p:cNvSpPr/>
                <p:nvPr/>
              </p:nvSpPr>
              <p:spPr>
                <a:xfrm>
                  <a:off x="3919800" y="4393725"/>
                  <a:ext cx="2865600" cy="960900"/>
                </a:xfrm>
                <a:prstGeom prst="rect">
                  <a:avLst/>
                </a:prstGeom>
                <a:solidFill>
                  <a:srgbClr val="E69138"/>
                </a:solidFill>
                <a:ln>
                  <a:noFill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2000" dirty="0"/>
                </a:p>
              </p:txBody>
            </p:sp>
            <p:grpSp>
              <p:nvGrpSpPr>
                <p:cNvPr id="779" name="Shape 779"/>
                <p:cNvGrpSpPr/>
                <p:nvPr/>
              </p:nvGrpSpPr>
              <p:grpSpPr>
                <a:xfrm>
                  <a:off x="4093350" y="4733401"/>
                  <a:ext cx="534900" cy="426600"/>
                  <a:chOff x="3948153" y="4189951"/>
                  <a:chExt cx="534900" cy="426600"/>
                </a:xfrm>
              </p:grpSpPr>
              <p:sp>
                <p:nvSpPr>
                  <p:cNvPr id="780" name="Shape 780"/>
                  <p:cNvSpPr/>
                  <p:nvPr/>
                </p:nvSpPr>
                <p:spPr>
                  <a:xfrm>
                    <a:off x="3948153" y="4189951"/>
                    <a:ext cx="534900" cy="42660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 cap="flat" cmpd="sng">
                    <a:solidFill>
                      <a:srgbClr val="595959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buNone/>
                    </a:pPr>
                    <a:endParaRPr sz="12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pic>
                <p:nvPicPr>
                  <p:cNvPr id="781" name="Shape 781" descr="500px-R_logo.svg.png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/>
                  <a:stretch/>
                </p:blipFill>
                <p:spPr>
                  <a:xfrm>
                    <a:off x="3981559" y="4229309"/>
                    <a:ext cx="452100" cy="3501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  <p:sp>
              <p:nvSpPr>
                <p:cNvPr id="782" name="Shape 782"/>
                <p:cNvSpPr/>
                <p:nvPr/>
              </p:nvSpPr>
              <p:spPr>
                <a:xfrm>
                  <a:off x="4689450" y="4733400"/>
                  <a:ext cx="887400" cy="426600"/>
                </a:xfrm>
                <a:prstGeom prst="rect">
                  <a:avLst/>
                </a:prstGeom>
                <a:solidFill>
                  <a:srgbClr val="F3F3F3"/>
                </a:solidFill>
                <a:ln w="9525" cap="flat" cmpd="sng">
                  <a:solidFill>
                    <a:srgbClr val="595959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25000"/>
                    <a:buFont typeface="Arial"/>
                    <a:buNone/>
                  </a:pPr>
                  <a:r>
                    <a:rPr lang="en-US" sz="12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OHDSI R packages</a:t>
                  </a:r>
                </a:p>
              </p:txBody>
            </p:sp>
            <p:grpSp>
              <p:nvGrpSpPr>
                <p:cNvPr id="783" name="Shape 783"/>
                <p:cNvGrpSpPr/>
                <p:nvPr/>
              </p:nvGrpSpPr>
              <p:grpSpPr>
                <a:xfrm>
                  <a:off x="5638050" y="4733350"/>
                  <a:ext cx="981000" cy="426600"/>
                  <a:chOff x="5638050" y="4733350"/>
                  <a:chExt cx="981000" cy="426600"/>
                </a:xfrm>
              </p:grpSpPr>
              <p:sp>
                <p:nvSpPr>
                  <p:cNvPr id="784" name="Shape 784"/>
                  <p:cNvSpPr/>
                  <p:nvPr/>
                </p:nvSpPr>
                <p:spPr>
                  <a:xfrm>
                    <a:off x="5638050" y="4733350"/>
                    <a:ext cx="981000" cy="426600"/>
                  </a:xfrm>
                  <a:prstGeom prst="rect">
                    <a:avLst/>
                  </a:prstGeom>
                  <a:solidFill>
                    <a:srgbClr val="EEEEEE"/>
                  </a:solidFill>
                  <a:ln w="9525" cap="flat" cmpd="sng">
                    <a:solidFill>
                      <a:srgbClr val="595959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buNone/>
                    </a:pPr>
                    <a:endParaRPr sz="12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pic>
                <p:nvPicPr>
                  <p:cNvPr id="785" name="Shape 785" descr="RStudio-Ball.png"/>
                  <p:cNvPicPr preferRelativeResize="0"/>
                  <p:nvPr/>
                </p:nvPicPr>
                <p:blipFill rotWithShape="1">
                  <a:blip r:embed="rId4">
                    <a:alphaModFix/>
                  </a:blip>
                  <a:srcRect/>
                  <a:stretch/>
                </p:blipFill>
                <p:spPr>
                  <a:xfrm>
                    <a:off x="5755487" y="4840376"/>
                    <a:ext cx="218100" cy="2181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sp>
                <p:nvSpPr>
                  <p:cNvPr id="786" name="Shape 786"/>
                  <p:cNvSpPr txBox="1"/>
                  <p:nvPr/>
                </p:nvSpPr>
                <p:spPr>
                  <a:xfrm>
                    <a:off x="5926811" y="4821535"/>
                    <a:ext cx="692238" cy="23694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ct val="25000"/>
                      <a:buFont typeface="Arial"/>
                      <a:buNone/>
                    </a:pPr>
                    <a:r>
                      <a:rPr lang="en-US" sz="12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Studio</a:t>
                    </a:r>
                  </a:p>
                </p:txBody>
              </p:sp>
            </p:grpSp>
            <p:sp>
              <p:nvSpPr>
                <p:cNvPr id="787" name="Shape 787"/>
                <p:cNvSpPr txBox="1"/>
                <p:nvPr/>
              </p:nvSpPr>
              <p:spPr>
                <a:xfrm>
                  <a:off x="3919830" y="4414875"/>
                  <a:ext cx="2865512" cy="2598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 algn="ctr" rtl="0">
                    <a:spcBef>
                      <a:spcPts val="0"/>
                    </a:spcBef>
                    <a:buNone/>
                  </a:pPr>
                  <a:r>
                    <a:rPr lang="en-US" sz="1200" b="1" dirty="0">
                      <a:solidFill>
                        <a:srgbClr val="783F04"/>
                      </a:solidFill>
                    </a:rPr>
                    <a:t>Methods Library</a:t>
                  </a:r>
                </a:p>
              </p:txBody>
            </p:sp>
          </p:grpSp>
          <p:sp>
            <p:nvSpPr>
              <p:cNvPr id="789" name="Shape 789"/>
              <p:cNvSpPr/>
              <p:nvPr/>
            </p:nvSpPr>
            <p:spPr>
              <a:xfrm>
                <a:off x="3814327" y="4060152"/>
                <a:ext cx="2472300" cy="4182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Font typeface="Arial"/>
                  <a:buNone/>
                </a:pPr>
                <a:endParaRPr sz="2000" dirty="0"/>
              </a:p>
            </p:txBody>
          </p:sp>
        </p:grpSp>
        <p:grpSp>
          <p:nvGrpSpPr>
            <p:cNvPr id="790" name="Shape 790"/>
            <p:cNvGrpSpPr/>
            <p:nvPr/>
          </p:nvGrpSpPr>
          <p:grpSpPr>
            <a:xfrm>
              <a:off x="4594439" y="4112590"/>
              <a:ext cx="1425362" cy="314414"/>
              <a:chOff x="7603056" y="4172788"/>
              <a:chExt cx="1702738" cy="375600"/>
            </a:xfrm>
          </p:grpSpPr>
          <p:pic>
            <p:nvPicPr>
              <p:cNvPr id="791" name="Shape 791" descr="tomcat.png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7603056" y="4196800"/>
                <a:ext cx="459291" cy="32756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792" name="Shape 792"/>
              <p:cNvSpPr txBox="1"/>
              <p:nvPr/>
            </p:nvSpPr>
            <p:spPr>
              <a:xfrm>
                <a:off x="8062326" y="4172788"/>
                <a:ext cx="1243468" cy="375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r>
                  <a:rPr lang="en-US" sz="1200" dirty="0"/>
                  <a:t>Tomcat</a:t>
                </a:r>
              </a:p>
            </p:txBody>
          </p:sp>
        </p:grpSp>
      </p:grp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0079" y="304800"/>
            <a:ext cx="988821" cy="7119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" name="Slide Number Placeholder 2">
            <a:extLst>
              <a:ext uri="{FF2B5EF4-FFF2-40B4-BE49-F238E27FC236}">
                <a16:creationId xmlns:a16="http://schemas.microsoft.com/office/drawing/2014/main" id="{3C204E90-616A-45B7-992A-DE4A80800536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010400" y="6492875"/>
            <a:ext cx="2133599" cy="365125"/>
          </a:xfrm>
        </p:spPr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 b="0" i="0" u="none" strike="noStrike" cap="none" smtClean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425A"/>
                </a:buClr>
                <a:buSzPct val="25000"/>
                <a:buFont typeface="Calibri"/>
                <a:buNone/>
              </a:pPr>
              <a:t>6</a:t>
            </a:fld>
            <a:endParaRPr lang="en-US" b="0" i="0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  <p:pic>
        <p:nvPicPr>
          <p:cNvPr id="1026" name="Picture 2" descr="Image result for aws ec2 instance">
            <a:extLst>
              <a:ext uri="{FF2B5EF4-FFF2-40B4-BE49-F238E27FC236}">
                <a16:creationId xmlns:a16="http://schemas.microsoft.com/office/drawing/2014/main" id="{AC244188-8610-403C-B2E0-7726AA5566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3611" y="1191286"/>
            <a:ext cx="2222906" cy="883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Shape 765">
            <a:extLst>
              <a:ext uri="{FF2B5EF4-FFF2-40B4-BE49-F238E27FC236}">
                <a16:creationId xmlns:a16="http://schemas.microsoft.com/office/drawing/2014/main" id="{7053E7CD-22D1-4F46-9EE5-9862EA262C30}"/>
              </a:ext>
            </a:extLst>
          </p:cNvPr>
          <p:cNvSpPr/>
          <p:nvPr/>
        </p:nvSpPr>
        <p:spPr>
          <a:xfrm>
            <a:off x="7216996" y="4111575"/>
            <a:ext cx="1301700" cy="418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WhiteRabbit</a:t>
            </a:r>
          </a:p>
        </p:txBody>
      </p:sp>
      <p:sp>
        <p:nvSpPr>
          <p:cNvPr id="50" name="Shape 763">
            <a:extLst>
              <a:ext uri="{FF2B5EF4-FFF2-40B4-BE49-F238E27FC236}">
                <a16:creationId xmlns:a16="http://schemas.microsoft.com/office/drawing/2014/main" id="{8D99B337-53A5-44F7-B9C1-B434EC0F76F9}"/>
              </a:ext>
            </a:extLst>
          </p:cNvPr>
          <p:cNvSpPr/>
          <p:nvPr/>
        </p:nvSpPr>
        <p:spPr>
          <a:xfrm>
            <a:off x="7216996" y="2475285"/>
            <a:ext cx="1301700" cy="418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Raw </a:t>
            </a:r>
            <a:r>
              <a:rPr lang="en-US" sz="12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Synthea</a:t>
            </a:r>
            <a:endParaRPr lang="en-US" sz="1200" b="0" i="0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Shape 766">
            <a:extLst>
              <a:ext uri="{FF2B5EF4-FFF2-40B4-BE49-F238E27FC236}">
                <a16:creationId xmlns:a16="http://schemas.microsoft.com/office/drawing/2014/main" id="{B11AD851-59AB-4992-9A85-DA9CEBFC7850}"/>
              </a:ext>
            </a:extLst>
          </p:cNvPr>
          <p:cNvSpPr/>
          <p:nvPr/>
        </p:nvSpPr>
        <p:spPr>
          <a:xfrm>
            <a:off x="7216996" y="4657003"/>
            <a:ext cx="1301700" cy="4182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Usagi</a:t>
            </a:r>
          </a:p>
        </p:txBody>
      </p:sp>
      <p:sp>
        <p:nvSpPr>
          <p:cNvPr id="43" name="Shape 763">
            <a:extLst>
              <a:ext uri="{FF2B5EF4-FFF2-40B4-BE49-F238E27FC236}">
                <a16:creationId xmlns:a16="http://schemas.microsoft.com/office/drawing/2014/main" id="{598E8808-D189-433B-8AFF-4D19C14D74FA}"/>
              </a:ext>
            </a:extLst>
          </p:cNvPr>
          <p:cNvSpPr/>
          <p:nvPr/>
        </p:nvSpPr>
        <p:spPr>
          <a:xfrm>
            <a:off x="7216996" y="1929855"/>
            <a:ext cx="1301700" cy="418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CDM Lauren (EMPTY)</a:t>
            </a:r>
          </a:p>
        </p:txBody>
      </p:sp>
      <p:sp>
        <p:nvSpPr>
          <p:cNvPr id="44" name="Shape 763">
            <a:extLst>
              <a:ext uri="{FF2B5EF4-FFF2-40B4-BE49-F238E27FC236}">
                <a16:creationId xmlns:a16="http://schemas.microsoft.com/office/drawing/2014/main" id="{C385FEA3-EB6A-4CF0-9810-228576756F43}"/>
              </a:ext>
            </a:extLst>
          </p:cNvPr>
          <p:cNvSpPr/>
          <p:nvPr/>
        </p:nvSpPr>
        <p:spPr>
          <a:xfrm>
            <a:off x="7216996" y="3020715"/>
            <a:ext cx="1301700" cy="418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CDM </a:t>
            </a:r>
            <a:r>
              <a:rPr lang="en-US" sz="12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Synthea</a:t>
            </a:r>
            <a:endParaRPr lang="en-US" sz="1200" b="0" i="0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Shape 763">
            <a:extLst>
              <a:ext uri="{FF2B5EF4-FFF2-40B4-BE49-F238E27FC236}">
                <a16:creationId xmlns:a16="http://schemas.microsoft.com/office/drawing/2014/main" id="{43EE746A-4903-4381-9C98-8E6D5AC112A0}"/>
              </a:ext>
            </a:extLst>
          </p:cNvPr>
          <p:cNvSpPr/>
          <p:nvPr/>
        </p:nvSpPr>
        <p:spPr>
          <a:xfrm>
            <a:off x="7216996" y="3566145"/>
            <a:ext cx="1301700" cy="418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CDM </a:t>
            </a:r>
            <a:r>
              <a:rPr lang="en-US" sz="12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Synpuf</a:t>
            </a:r>
            <a:r>
              <a:rPr lang="en-US" sz="12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(100K)</a:t>
            </a:r>
          </a:p>
        </p:txBody>
      </p:sp>
      <p:pic>
        <p:nvPicPr>
          <p:cNvPr id="2050" name="Picture 2" descr="PostgreSQL Elephant Logo">
            <a:extLst>
              <a:ext uri="{FF2B5EF4-FFF2-40B4-BE49-F238E27FC236}">
                <a16:creationId xmlns:a16="http://schemas.microsoft.com/office/drawing/2014/main" id="{C7E0494E-FF38-463A-AFC9-44F953F5C6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366" y="2085430"/>
            <a:ext cx="443181" cy="456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100317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05DC0-BE4D-4AC4-85D2-EFCF08DF1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Mapping Source Codes – Your turn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7D07B5-A8AB-4F1B-A589-7854019A46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5080000"/>
            <a:ext cx="8229600" cy="1046163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dirty="0">
                <a:hlinkClick r:id="rId2"/>
              </a:rPr>
              <a:t>https://github.com/OHDSI/Tutorial-ETL/tree/master/materials/Queries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538010-927E-48B4-BD33-7EC75A0ABE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60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7217E1-5042-4522-9503-0788C7DD96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6143" y="990600"/>
            <a:ext cx="2249714" cy="2384855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4E7FD17-2115-4C6F-A7AE-D7F8B51A13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6231984"/>
              </p:ext>
            </p:extLst>
          </p:nvPr>
        </p:nvGraphicFramePr>
        <p:xfrm>
          <a:off x="1143001" y="1217612"/>
          <a:ext cx="5103774" cy="93345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855525">
                  <a:extLst>
                    <a:ext uri="{9D8B030D-6E8A-4147-A177-3AD203B41FA5}">
                      <a16:colId xmlns:a16="http://schemas.microsoft.com/office/drawing/2014/main" val="2973069810"/>
                    </a:ext>
                  </a:extLst>
                </a:gridCol>
                <a:gridCol w="2268674">
                  <a:extLst>
                    <a:ext uri="{9D8B030D-6E8A-4147-A177-3AD203B41FA5}">
                      <a16:colId xmlns:a16="http://schemas.microsoft.com/office/drawing/2014/main" val="558491102"/>
                    </a:ext>
                  </a:extLst>
                </a:gridCol>
                <a:gridCol w="1979575">
                  <a:extLst>
                    <a:ext uri="{9D8B030D-6E8A-4147-A177-3AD203B41FA5}">
                      <a16:colId xmlns:a16="http://schemas.microsoft.com/office/drawing/2014/main" val="217011991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</a:rPr>
                        <a:t>CODE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</a:rPr>
                        <a:t>DESCRIPTION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CODE TYPE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831439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C83.3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Diffuse large </a:t>
                      </a:r>
                      <a:br>
                        <a:rPr lang="en-US" sz="2000" u="none" strike="noStrike" dirty="0">
                          <a:effectLst/>
                        </a:rPr>
                      </a:br>
                      <a:r>
                        <a:rPr lang="en-US" sz="2000" u="none" strike="noStrike" dirty="0">
                          <a:effectLst/>
                        </a:rPr>
                        <a:t>B-cell lymphoma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ICD10</a:t>
                      </a:r>
                    </a:p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(not ICD10CM)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10483578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DFB144C9-71A3-4675-8775-E57FB25B45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6947042"/>
              </p:ext>
            </p:extLst>
          </p:nvPr>
        </p:nvGraphicFramePr>
        <p:xfrm>
          <a:off x="200573" y="3737180"/>
          <a:ext cx="6988630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24201">
                  <a:extLst>
                    <a:ext uri="{9D8B030D-6E8A-4147-A177-3AD203B41FA5}">
                      <a16:colId xmlns:a16="http://schemas.microsoft.com/office/drawing/2014/main" val="3570023642"/>
                    </a:ext>
                  </a:extLst>
                </a:gridCol>
                <a:gridCol w="3864429">
                  <a:extLst>
                    <a:ext uri="{9D8B030D-6E8A-4147-A177-3AD203B41FA5}">
                      <a16:colId xmlns:a16="http://schemas.microsoft.com/office/drawing/2014/main" val="22360248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CONDITION_CONCEPT_ID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CONDITION_SOURCE_CONCEPT_ID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8089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44808122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45600549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86915398"/>
                  </a:ext>
                </a:extLst>
              </a:tr>
            </a:tbl>
          </a:graphicData>
        </a:graphic>
      </p:graphicFrame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ACFED32-3163-4EA7-A0A4-763476EFFE21}"/>
              </a:ext>
            </a:extLst>
          </p:cNvPr>
          <p:cNvCxnSpPr>
            <a:cxnSpLocks/>
          </p:cNvCxnSpPr>
          <p:nvPr/>
        </p:nvCxnSpPr>
        <p:spPr>
          <a:xfrm flipH="1">
            <a:off x="1524000" y="2183027"/>
            <a:ext cx="165101" cy="155415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1A1A4F55-FA3C-4CDD-B833-623D83B464DE}"/>
              </a:ext>
            </a:extLst>
          </p:cNvPr>
          <p:cNvSpPr/>
          <p:nvPr/>
        </p:nvSpPr>
        <p:spPr>
          <a:xfrm>
            <a:off x="1203779" y="2544753"/>
            <a:ext cx="805543" cy="729335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?</a:t>
            </a:r>
            <a:endParaRPr lang="en-US" b="1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CA87295-0DB9-4CE1-9C43-A117BE2AFB55}"/>
              </a:ext>
            </a:extLst>
          </p:cNvPr>
          <p:cNvCxnSpPr>
            <a:cxnSpLocks/>
          </p:cNvCxnSpPr>
          <p:nvPr/>
        </p:nvCxnSpPr>
        <p:spPr>
          <a:xfrm>
            <a:off x="1689101" y="2197637"/>
            <a:ext cx="3689445" cy="150757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B190CD73-2B71-4608-A0AD-311DC4FB4C43}"/>
              </a:ext>
            </a:extLst>
          </p:cNvPr>
          <p:cNvSpPr/>
          <p:nvPr/>
        </p:nvSpPr>
        <p:spPr>
          <a:xfrm>
            <a:off x="3048501" y="2544752"/>
            <a:ext cx="805543" cy="729335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?</a:t>
            </a:r>
            <a:endParaRPr lang="en-US" b="1" dirty="0"/>
          </a:p>
        </p:txBody>
      </p:sp>
      <p:pic>
        <p:nvPicPr>
          <p:cNvPr id="17" name="Picture 2" descr="Image result for pusheen working">
            <a:extLst>
              <a:ext uri="{FF2B5EF4-FFF2-40B4-BE49-F238E27FC236}">
                <a16:creationId xmlns:a16="http://schemas.microsoft.com/office/drawing/2014/main" id="{38DEA003-79DA-4CD1-B00D-D7D4122C48A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8992" y="3111491"/>
            <a:ext cx="2388280" cy="2388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24078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F7EA65-5218-4738-BDB5-AC8B3F885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A00F5B-7B10-4DD7-B5E8-C3FFB4AFD6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When the Vocabulary does not have your source codes you will need to create a map to OMOP Vocabulary Concepts</a:t>
            </a:r>
          </a:p>
          <a:p>
            <a:endParaRPr lang="en-US" dirty="0">
              <a:highlight>
                <a:srgbClr val="FFFF00"/>
              </a:highlight>
            </a:endParaRPr>
          </a:p>
          <a:p>
            <a:r>
              <a:rPr lang="en-US" dirty="0"/>
              <a:t>Usagi is Japanese for rabbit and was named after the first mapping exercise it was used for; mapping source codes used in a Japanese dataset into OMOP Vocabulary concepts</a:t>
            </a:r>
          </a:p>
          <a:p>
            <a:endParaRPr lang="en-US" dirty="0"/>
          </a:p>
          <a:p>
            <a:r>
              <a:rPr lang="en-US" dirty="0"/>
              <a:t>Usagi software tool to help with process of mapping source codes to OMOP concepts</a:t>
            </a:r>
          </a:p>
          <a:p>
            <a:endParaRPr lang="en-US" dirty="0"/>
          </a:p>
          <a:p>
            <a:r>
              <a:rPr lang="en-US" dirty="0"/>
              <a:t>Usagi performs text similarity between your source codes and what is in the OMOP Vocabulary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D903C0-26AD-4C4D-BDFD-88993CDE11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61</a:t>
            </a:fld>
            <a:endParaRPr lang="en-US"/>
          </a:p>
        </p:txBody>
      </p:sp>
      <p:pic>
        <p:nvPicPr>
          <p:cNvPr id="6" name="Picture 8" descr="Related image">
            <a:extLst>
              <a:ext uri="{FF2B5EF4-FFF2-40B4-BE49-F238E27FC236}">
                <a16:creationId xmlns:a16="http://schemas.microsoft.com/office/drawing/2014/main" id="{EF7B07F9-DEDB-4D1B-A528-D3A5BDD3A9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2614"/>
            <a:ext cx="1022192" cy="99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723418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1A0AE0-8A53-4CD0-9B41-F9F99DCCF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Usagi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7A3E9B-768D-406A-840E-2A05F45564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Get a copy of the </a:t>
            </a:r>
            <a:r>
              <a:rPr lang="en-US" b="1" dirty="0"/>
              <a:t>Vocabulary</a:t>
            </a:r>
            <a:r>
              <a:rPr lang="en-US" dirty="0"/>
              <a:t> from ATHENA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Download </a:t>
            </a:r>
            <a:r>
              <a:rPr lang="en-US" b="1" dirty="0"/>
              <a:t>Usagi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Have Usagi </a:t>
            </a:r>
            <a:r>
              <a:rPr lang="en-US" b="1" dirty="0"/>
              <a:t>build an index </a:t>
            </a:r>
            <a:r>
              <a:rPr lang="en-US" dirty="0"/>
              <a:t>on the Vocabulary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Load your source codes</a:t>
            </a:r>
            <a:r>
              <a:rPr lang="en-US" dirty="0"/>
              <a:t> and let Usagi process them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Review and update suggest mappings </a:t>
            </a:r>
            <a:r>
              <a:rPr lang="en-US" dirty="0"/>
              <a:t>with someone who has medical knowledge</a:t>
            </a:r>
            <a:endParaRPr lang="en-US" b="1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Export codes</a:t>
            </a:r>
            <a:r>
              <a:rPr lang="en-US" dirty="0"/>
              <a:t> into the SOURCE_TO_CONCEPT_MAP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4DA737-5F37-468D-8360-E9E7A7CFEC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62</a:t>
            </a:fld>
            <a:endParaRPr lang="en-US"/>
          </a:p>
        </p:txBody>
      </p:sp>
      <p:pic>
        <p:nvPicPr>
          <p:cNvPr id="5" name="Picture 8" descr="Related image">
            <a:extLst>
              <a:ext uri="{FF2B5EF4-FFF2-40B4-BE49-F238E27FC236}">
                <a16:creationId xmlns:a16="http://schemas.microsoft.com/office/drawing/2014/main" id="{B5814864-BA41-4A7E-9443-6274CF2E6C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2614"/>
            <a:ext cx="1022192" cy="99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092725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26FD0-9494-49B5-A8A9-C22233DCC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Usagi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1D4EB6-7E6E-4745-951E-D8EBBFEBFA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i="1" dirty="0"/>
              <a:t>1. Get a copy of the </a:t>
            </a:r>
            <a:r>
              <a:rPr lang="en-US" b="1" i="1" dirty="0"/>
              <a:t>Vocabulary</a:t>
            </a:r>
            <a:r>
              <a:rPr lang="en-US" i="1" dirty="0"/>
              <a:t> from ATHENA</a:t>
            </a:r>
          </a:p>
          <a:p>
            <a:pPr marL="0" indent="0" algn="ctr">
              <a:buNone/>
            </a:pPr>
            <a:endParaRPr lang="en-US" sz="1600" i="1" dirty="0">
              <a:hlinkClick r:id="rId2"/>
            </a:endParaRPr>
          </a:p>
          <a:p>
            <a:pPr marL="0" indent="0" algn="ctr">
              <a:buNone/>
            </a:pPr>
            <a:r>
              <a:rPr lang="en-US" dirty="0">
                <a:hlinkClick r:id="rId2"/>
              </a:rPr>
              <a:t>http://athena.ohdsi.org</a:t>
            </a: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E683C8-DE37-49CD-9699-C6E8F12E5B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63</a:t>
            </a:fld>
            <a:endParaRPr lang="en-US"/>
          </a:p>
        </p:txBody>
      </p:sp>
      <p:pic>
        <p:nvPicPr>
          <p:cNvPr id="5" name="Picture 8" descr="Related image">
            <a:extLst>
              <a:ext uri="{FF2B5EF4-FFF2-40B4-BE49-F238E27FC236}">
                <a16:creationId xmlns:a16="http://schemas.microsoft.com/office/drawing/2014/main" id="{85F3E8DD-EF4B-4EAB-B77B-B897732A19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2614"/>
            <a:ext cx="1022192" cy="99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54E6AAA-8D13-4C22-BFEE-FE8010569E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367" y="2782888"/>
            <a:ext cx="8963025" cy="3343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48709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68976-718D-41F3-A180-FF6C1B190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Usagi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3CC68A-F9F5-494B-B943-8A55E3A8A6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i="1" dirty="0"/>
              <a:t>1. Get a copy of the </a:t>
            </a:r>
            <a:r>
              <a:rPr lang="en-US" b="1" i="1" dirty="0"/>
              <a:t>Vocabulary</a:t>
            </a:r>
            <a:r>
              <a:rPr lang="en-US" i="1" dirty="0"/>
              <a:t> from ATHENA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2DA002-DBFE-4A00-855A-9500969723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64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CC0B69-31F4-4DCE-AC2A-B8D391C373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4931" y="1918997"/>
            <a:ext cx="3503840" cy="4207166"/>
          </a:xfrm>
          <a:prstGeom prst="rect">
            <a:avLst/>
          </a:prstGeom>
        </p:spPr>
      </p:pic>
      <p:pic>
        <p:nvPicPr>
          <p:cNvPr id="6" name="Picture 8" descr="Related image">
            <a:extLst>
              <a:ext uri="{FF2B5EF4-FFF2-40B4-BE49-F238E27FC236}">
                <a16:creationId xmlns:a16="http://schemas.microsoft.com/office/drawing/2014/main" id="{75E28EF4-4D8B-4469-B7A7-EB6D8FBE0C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2614"/>
            <a:ext cx="1022192" cy="99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198110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D3D41-2917-4B73-8B85-19B1A42890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Usagi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00BA8D-7C0B-41F9-A537-312FF84266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i="1" dirty="0"/>
              <a:t>2. Download </a:t>
            </a:r>
            <a:r>
              <a:rPr lang="en-US" b="1" i="1" dirty="0"/>
              <a:t>Usagi</a:t>
            </a:r>
          </a:p>
          <a:p>
            <a:pPr marL="0" indent="0" algn="ctr">
              <a:buNone/>
            </a:pPr>
            <a:endParaRPr lang="en-US" sz="200" b="1" dirty="0"/>
          </a:p>
          <a:p>
            <a:pPr marL="0" indent="0" algn="ctr">
              <a:buNone/>
            </a:pPr>
            <a:r>
              <a:rPr lang="en-US" dirty="0">
                <a:hlinkClick r:id="rId2"/>
              </a:rPr>
              <a:t>https://github.com/OHDSI/Usagi</a:t>
            </a: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8AFBC-97B4-4B48-AF2D-119A4F6C33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65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C15407-67CB-4969-8BDF-822289135F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7177" y="2516643"/>
            <a:ext cx="6409645" cy="4341357"/>
          </a:xfrm>
          <a:prstGeom prst="rect">
            <a:avLst/>
          </a:prstGeom>
        </p:spPr>
      </p:pic>
      <p:pic>
        <p:nvPicPr>
          <p:cNvPr id="6" name="Picture 8" descr="Related image">
            <a:extLst>
              <a:ext uri="{FF2B5EF4-FFF2-40B4-BE49-F238E27FC236}">
                <a16:creationId xmlns:a16="http://schemas.microsoft.com/office/drawing/2014/main" id="{848EEBA7-9FDF-4850-8808-4D324806E1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2614"/>
            <a:ext cx="1022192" cy="99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226763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D3D41-2917-4B73-8B85-19B1A42890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Usagi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00BA8D-7C0B-41F9-A537-312FF84266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i="1" dirty="0"/>
              <a:t>3. Have Usagi </a:t>
            </a:r>
            <a:r>
              <a:rPr lang="en-US" b="1" i="1" dirty="0"/>
              <a:t>build an index </a:t>
            </a:r>
            <a:r>
              <a:rPr lang="en-US" i="1" dirty="0"/>
              <a:t>on the Vocabulary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8AFBC-97B4-4B48-AF2D-119A4F6C33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66</a:t>
            </a:fld>
            <a:endParaRPr lang="en-US"/>
          </a:p>
        </p:txBody>
      </p:sp>
      <p:pic>
        <p:nvPicPr>
          <p:cNvPr id="6" name="Picture 8" descr="Related image">
            <a:extLst>
              <a:ext uri="{FF2B5EF4-FFF2-40B4-BE49-F238E27FC236}">
                <a16:creationId xmlns:a16="http://schemas.microsoft.com/office/drawing/2014/main" id="{848EEBA7-9FDF-4850-8808-4D324806E1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2614"/>
            <a:ext cx="1022192" cy="99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F76F243-8E50-4D99-ABB1-81C877672C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0047" y="1808875"/>
            <a:ext cx="7003906" cy="4545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06235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68976-718D-41F3-A180-FF6C1B190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Usagi Process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2DA002-DBFE-4A00-855A-9500969723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67</a:t>
            </a:fld>
            <a:endParaRPr lang="en-US"/>
          </a:p>
        </p:txBody>
      </p:sp>
      <p:pic>
        <p:nvPicPr>
          <p:cNvPr id="6" name="Picture 8" descr="Related image">
            <a:extLst>
              <a:ext uri="{FF2B5EF4-FFF2-40B4-BE49-F238E27FC236}">
                <a16:creationId xmlns:a16="http://schemas.microsoft.com/office/drawing/2014/main" id="{75E28EF4-4D8B-4469-B7A7-EB6D8FBE0C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2614"/>
            <a:ext cx="1022192" cy="99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6D1A46B-D433-4907-82DF-A1B0D6FE8099}"/>
              </a:ext>
            </a:extLst>
          </p:cNvPr>
          <p:cNvSpPr txBox="1">
            <a:spLocks/>
          </p:cNvSpPr>
          <p:nvPr/>
        </p:nvSpPr>
        <p:spPr>
          <a:xfrm>
            <a:off x="185057" y="1145630"/>
            <a:ext cx="8621485" cy="5135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i="1" dirty="0"/>
              <a:t>4. </a:t>
            </a:r>
            <a:r>
              <a:rPr lang="en-US" b="1" i="1" dirty="0"/>
              <a:t>Load your source codes</a:t>
            </a:r>
            <a:r>
              <a:rPr lang="en-US" i="1" dirty="0"/>
              <a:t>, let Usagi process them</a:t>
            </a:r>
          </a:p>
          <a:p>
            <a:endParaRPr lang="en-US" sz="1600" dirty="0"/>
          </a:p>
          <a:p>
            <a:r>
              <a:rPr lang="en-US" dirty="0"/>
              <a:t>Generate an XLSX of distinct codes from source system with descriptions and frequency</a:t>
            </a:r>
          </a:p>
          <a:p>
            <a:endParaRPr lang="en-US" dirty="0"/>
          </a:p>
          <a:p>
            <a:r>
              <a:rPr lang="en-US" dirty="0"/>
              <a:t>If the codes are not in English, use Google Translate to convert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74E15BB6-251D-45EF-B240-A146638E1D0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2035630" y="4404405"/>
            <a:ext cx="5551713" cy="2372273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D518E23-60F3-48DC-AD88-9F33962B74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796144"/>
            <a:ext cx="4038600" cy="4330020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184076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68976-718D-41F3-A180-FF6C1B190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Usagi Process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2DA002-DBFE-4A00-855A-9500969723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68</a:t>
            </a:fld>
            <a:endParaRPr lang="en-US"/>
          </a:p>
        </p:txBody>
      </p:sp>
      <p:pic>
        <p:nvPicPr>
          <p:cNvPr id="6" name="Picture 8" descr="Related image">
            <a:extLst>
              <a:ext uri="{FF2B5EF4-FFF2-40B4-BE49-F238E27FC236}">
                <a16:creationId xmlns:a16="http://schemas.microsoft.com/office/drawing/2014/main" id="{75E28EF4-4D8B-4469-B7A7-EB6D8FBE0C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2614"/>
            <a:ext cx="1022192" cy="99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6D1A46B-D433-4907-82DF-A1B0D6FE8099}"/>
              </a:ext>
            </a:extLst>
          </p:cNvPr>
          <p:cNvSpPr txBox="1">
            <a:spLocks/>
          </p:cNvSpPr>
          <p:nvPr/>
        </p:nvSpPr>
        <p:spPr>
          <a:xfrm>
            <a:off x="185057" y="1145630"/>
            <a:ext cx="8621485" cy="5135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i="1" dirty="0"/>
              <a:t>4. </a:t>
            </a:r>
            <a:r>
              <a:rPr lang="en-US" b="1" i="1" dirty="0"/>
              <a:t>Load your source codes</a:t>
            </a:r>
            <a:r>
              <a:rPr lang="en-US" i="1" dirty="0"/>
              <a:t>, let Usagi process them</a:t>
            </a:r>
          </a:p>
          <a:p>
            <a:endParaRPr lang="en-US" sz="1600" dirty="0"/>
          </a:p>
          <a:p>
            <a:r>
              <a:rPr lang="en-US" dirty="0"/>
              <a:t>Import the codes into Usagi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D518E23-60F3-48DC-AD88-9F33962B74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796144"/>
            <a:ext cx="4038600" cy="4330020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17C20DC-571E-4B35-8E66-B3C28F77D6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543" y="2526063"/>
            <a:ext cx="7881257" cy="3966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37810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68976-718D-41F3-A180-FF6C1B190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Usagi Process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2DA002-DBFE-4A00-855A-9500969723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69</a:t>
            </a:fld>
            <a:endParaRPr lang="en-US"/>
          </a:p>
        </p:txBody>
      </p:sp>
      <p:pic>
        <p:nvPicPr>
          <p:cNvPr id="6" name="Picture 8" descr="Related image">
            <a:extLst>
              <a:ext uri="{FF2B5EF4-FFF2-40B4-BE49-F238E27FC236}">
                <a16:creationId xmlns:a16="http://schemas.microsoft.com/office/drawing/2014/main" id="{75E28EF4-4D8B-4469-B7A7-EB6D8FBE0C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2614"/>
            <a:ext cx="1022192" cy="99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6D1A46B-D433-4907-82DF-A1B0D6FE8099}"/>
              </a:ext>
            </a:extLst>
          </p:cNvPr>
          <p:cNvSpPr txBox="1">
            <a:spLocks/>
          </p:cNvSpPr>
          <p:nvPr/>
        </p:nvSpPr>
        <p:spPr>
          <a:xfrm>
            <a:off x="185057" y="1145630"/>
            <a:ext cx="8621485" cy="5135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i="1" dirty="0"/>
              <a:t>5. </a:t>
            </a:r>
            <a:r>
              <a:rPr lang="en-US" b="1" i="1" dirty="0"/>
              <a:t>Review and update suggest mappings </a:t>
            </a:r>
            <a:r>
              <a:rPr lang="en-US" i="1" dirty="0"/>
              <a:t>with someone who has medical knowledge</a:t>
            </a:r>
          </a:p>
          <a:p>
            <a:endParaRPr lang="en-US" sz="160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D518E23-60F3-48DC-AD88-9F33962B74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796144"/>
            <a:ext cx="4038600" cy="4330020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237F26-4F4D-493F-B8A4-6438789904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4271" y="2045301"/>
            <a:ext cx="7347858" cy="4770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5066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90156-D757-4C90-954F-8D90466490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Directions for Accessing a VM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9C5D23-E031-4FBC-94D2-E4705C798E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>
                <a:highlight>
                  <a:srgbClr val="FFFF00"/>
                </a:highlight>
              </a:rPr>
              <a:t>LINK TBD</a:t>
            </a:r>
          </a:p>
          <a:p>
            <a:pPr marL="0" indent="0" algn="ctr">
              <a:buNone/>
            </a:pPr>
            <a:endParaRPr lang="en-US" dirty="0">
              <a:highlight>
                <a:srgbClr val="FFFF00"/>
              </a:highlight>
            </a:endParaRPr>
          </a:p>
          <a:p>
            <a:pPr marL="457200" indent="-457200"/>
            <a:r>
              <a:rPr lang="en-US" dirty="0">
                <a:highlight>
                  <a:srgbClr val="FFFF00"/>
                </a:highlight>
              </a:rPr>
              <a:t>Pick one of the rows and put your name on the second column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86C3F8-5CD1-4934-92D0-8C7642FF63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93888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68976-718D-41F3-A180-FF6C1B190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Usagi Process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2DA002-DBFE-4A00-855A-9500969723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70</a:t>
            </a:fld>
            <a:endParaRPr lang="en-US"/>
          </a:p>
        </p:txBody>
      </p:sp>
      <p:pic>
        <p:nvPicPr>
          <p:cNvPr id="6" name="Picture 8" descr="Related image">
            <a:extLst>
              <a:ext uri="{FF2B5EF4-FFF2-40B4-BE49-F238E27FC236}">
                <a16:creationId xmlns:a16="http://schemas.microsoft.com/office/drawing/2014/main" id="{75E28EF4-4D8B-4469-B7A7-EB6D8FBE0C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2614"/>
            <a:ext cx="1022192" cy="99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6D1A46B-D433-4907-82DF-A1B0D6FE8099}"/>
              </a:ext>
            </a:extLst>
          </p:cNvPr>
          <p:cNvSpPr txBox="1">
            <a:spLocks/>
          </p:cNvSpPr>
          <p:nvPr/>
        </p:nvSpPr>
        <p:spPr>
          <a:xfrm>
            <a:off x="185057" y="1145630"/>
            <a:ext cx="8621485" cy="5135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i="1" dirty="0"/>
              <a:t>5. </a:t>
            </a:r>
            <a:r>
              <a:rPr lang="en-US" b="1" i="1" dirty="0"/>
              <a:t>Review and update suggest mappings </a:t>
            </a:r>
            <a:r>
              <a:rPr lang="en-US" i="1" dirty="0"/>
              <a:t>with someone who has medical knowledge</a:t>
            </a:r>
          </a:p>
          <a:p>
            <a:endParaRPr lang="en-US" sz="160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D518E23-60F3-48DC-AD88-9F33962B74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796144"/>
            <a:ext cx="4038600" cy="4330020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237F26-4F4D-493F-B8A4-6438789904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4271" y="2045301"/>
            <a:ext cx="7347858" cy="4770085"/>
          </a:xfrm>
          <a:prstGeom prst="rect">
            <a:avLst/>
          </a:prstGeom>
        </p:spPr>
      </p:pic>
      <p:sp>
        <p:nvSpPr>
          <p:cNvPr id="8" name="Frame 7">
            <a:extLst>
              <a:ext uri="{FF2B5EF4-FFF2-40B4-BE49-F238E27FC236}">
                <a16:creationId xmlns:a16="http://schemas.microsoft.com/office/drawing/2014/main" id="{FE82D768-BA49-41E8-9553-8AE262C4EC37}"/>
              </a:ext>
            </a:extLst>
          </p:cNvPr>
          <p:cNvSpPr/>
          <p:nvPr/>
        </p:nvSpPr>
        <p:spPr>
          <a:xfrm>
            <a:off x="821871" y="3624944"/>
            <a:ext cx="7658100" cy="1208313"/>
          </a:xfrm>
          <a:prstGeom prst="fram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288757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68976-718D-41F3-A180-FF6C1B190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Usagi Process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2DA002-DBFE-4A00-855A-9500969723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71</a:t>
            </a:fld>
            <a:endParaRPr lang="en-US"/>
          </a:p>
        </p:txBody>
      </p:sp>
      <p:pic>
        <p:nvPicPr>
          <p:cNvPr id="6" name="Picture 8" descr="Related image">
            <a:extLst>
              <a:ext uri="{FF2B5EF4-FFF2-40B4-BE49-F238E27FC236}">
                <a16:creationId xmlns:a16="http://schemas.microsoft.com/office/drawing/2014/main" id="{75E28EF4-4D8B-4469-B7A7-EB6D8FBE0C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2614"/>
            <a:ext cx="1022192" cy="99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6D1A46B-D433-4907-82DF-A1B0D6FE8099}"/>
              </a:ext>
            </a:extLst>
          </p:cNvPr>
          <p:cNvSpPr txBox="1">
            <a:spLocks/>
          </p:cNvSpPr>
          <p:nvPr/>
        </p:nvSpPr>
        <p:spPr>
          <a:xfrm>
            <a:off x="185057" y="1145630"/>
            <a:ext cx="8621485" cy="5135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i="1" dirty="0"/>
              <a:t>5. </a:t>
            </a:r>
            <a:r>
              <a:rPr lang="en-US" b="1" i="1" dirty="0"/>
              <a:t>Review and update suggest mappings </a:t>
            </a:r>
            <a:r>
              <a:rPr lang="en-US" i="1" dirty="0"/>
              <a:t>with someone who has medical knowledge</a:t>
            </a:r>
          </a:p>
          <a:p>
            <a:endParaRPr lang="en-US" sz="160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D518E23-60F3-48DC-AD88-9F33962B74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796144"/>
            <a:ext cx="4038600" cy="4330020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237F26-4F4D-493F-B8A4-6438789904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4271" y="2045301"/>
            <a:ext cx="7347858" cy="4770085"/>
          </a:xfrm>
          <a:prstGeom prst="rect">
            <a:avLst/>
          </a:prstGeom>
        </p:spPr>
      </p:pic>
      <p:sp>
        <p:nvSpPr>
          <p:cNvPr id="8" name="Frame 7">
            <a:extLst>
              <a:ext uri="{FF2B5EF4-FFF2-40B4-BE49-F238E27FC236}">
                <a16:creationId xmlns:a16="http://schemas.microsoft.com/office/drawing/2014/main" id="{FE82D768-BA49-41E8-9553-8AE262C4EC37}"/>
              </a:ext>
            </a:extLst>
          </p:cNvPr>
          <p:cNvSpPr/>
          <p:nvPr/>
        </p:nvSpPr>
        <p:spPr>
          <a:xfrm>
            <a:off x="3058886" y="2154690"/>
            <a:ext cx="767444" cy="1731510"/>
          </a:xfrm>
          <a:prstGeom prst="fram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247953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68976-718D-41F3-A180-FF6C1B190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Usagi Process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2DA002-DBFE-4A00-855A-9500969723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72</a:t>
            </a:fld>
            <a:endParaRPr lang="en-US"/>
          </a:p>
        </p:txBody>
      </p:sp>
      <p:pic>
        <p:nvPicPr>
          <p:cNvPr id="6" name="Picture 8" descr="Related image">
            <a:extLst>
              <a:ext uri="{FF2B5EF4-FFF2-40B4-BE49-F238E27FC236}">
                <a16:creationId xmlns:a16="http://schemas.microsoft.com/office/drawing/2014/main" id="{75E28EF4-4D8B-4469-B7A7-EB6D8FBE0C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2614"/>
            <a:ext cx="1022192" cy="99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6D1A46B-D433-4907-82DF-A1B0D6FE8099}"/>
              </a:ext>
            </a:extLst>
          </p:cNvPr>
          <p:cNvSpPr txBox="1">
            <a:spLocks/>
          </p:cNvSpPr>
          <p:nvPr/>
        </p:nvSpPr>
        <p:spPr>
          <a:xfrm>
            <a:off x="185057" y="1145630"/>
            <a:ext cx="8621485" cy="5135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i="1" dirty="0"/>
              <a:t>5. </a:t>
            </a:r>
            <a:r>
              <a:rPr lang="en-US" b="1" i="1" dirty="0"/>
              <a:t>Review and update suggest mappings </a:t>
            </a:r>
            <a:r>
              <a:rPr lang="en-US" i="1" dirty="0"/>
              <a:t>with someone who has medical knowledge</a:t>
            </a:r>
          </a:p>
          <a:p>
            <a:endParaRPr lang="en-US" sz="160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D518E23-60F3-48DC-AD88-9F33962B74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796144"/>
            <a:ext cx="4038600" cy="4330020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237F26-4F4D-493F-B8A4-6438789904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4271" y="2045301"/>
            <a:ext cx="7347858" cy="4770085"/>
          </a:xfrm>
          <a:prstGeom prst="rect">
            <a:avLst/>
          </a:prstGeom>
        </p:spPr>
      </p:pic>
      <p:sp>
        <p:nvSpPr>
          <p:cNvPr id="8" name="Frame 7">
            <a:extLst>
              <a:ext uri="{FF2B5EF4-FFF2-40B4-BE49-F238E27FC236}">
                <a16:creationId xmlns:a16="http://schemas.microsoft.com/office/drawing/2014/main" id="{FE82D768-BA49-41E8-9553-8AE262C4EC37}"/>
              </a:ext>
            </a:extLst>
          </p:cNvPr>
          <p:cNvSpPr/>
          <p:nvPr/>
        </p:nvSpPr>
        <p:spPr>
          <a:xfrm>
            <a:off x="821870" y="4570854"/>
            <a:ext cx="7701643" cy="2244532"/>
          </a:xfrm>
          <a:prstGeom prst="frame">
            <a:avLst>
              <a:gd name="adj1" fmla="val 668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82956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68976-718D-41F3-A180-FF6C1B190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Usagi Process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2DA002-DBFE-4A00-855A-9500969723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73</a:t>
            </a:fld>
            <a:endParaRPr lang="en-US"/>
          </a:p>
        </p:txBody>
      </p:sp>
      <p:pic>
        <p:nvPicPr>
          <p:cNvPr id="6" name="Picture 8" descr="Related image">
            <a:extLst>
              <a:ext uri="{FF2B5EF4-FFF2-40B4-BE49-F238E27FC236}">
                <a16:creationId xmlns:a16="http://schemas.microsoft.com/office/drawing/2014/main" id="{75E28EF4-4D8B-4469-B7A7-EB6D8FBE0C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2614"/>
            <a:ext cx="1022192" cy="99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6D1A46B-D433-4907-82DF-A1B0D6FE8099}"/>
              </a:ext>
            </a:extLst>
          </p:cNvPr>
          <p:cNvSpPr txBox="1">
            <a:spLocks/>
          </p:cNvSpPr>
          <p:nvPr/>
        </p:nvSpPr>
        <p:spPr>
          <a:xfrm>
            <a:off x="185057" y="1145630"/>
            <a:ext cx="8621485" cy="5135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i="1" dirty="0"/>
              <a:t>5. </a:t>
            </a:r>
            <a:r>
              <a:rPr lang="en-US" b="1" i="1" dirty="0"/>
              <a:t>Review and update suggest mappings </a:t>
            </a:r>
            <a:r>
              <a:rPr lang="en-US" i="1" dirty="0"/>
              <a:t>with someone who has medical knowledge</a:t>
            </a:r>
            <a:endParaRPr lang="en-US" b="1" i="1" dirty="0"/>
          </a:p>
          <a:p>
            <a:pPr marL="0" indent="0" algn="ctr">
              <a:buNone/>
            </a:pPr>
            <a:endParaRPr lang="en-US" b="1" i="1" dirty="0"/>
          </a:p>
          <a:p>
            <a:r>
              <a:rPr lang="en-US" dirty="0"/>
              <a:t>It is okay to map to zero or 0 – “No matching concept”</a:t>
            </a:r>
          </a:p>
          <a:p>
            <a:endParaRPr lang="en-US" dirty="0"/>
          </a:p>
          <a:p>
            <a:r>
              <a:rPr lang="en-US" dirty="0"/>
              <a:t>A concept might end up being mapped to two concepts</a:t>
            </a:r>
          </a:p>
          <a:p>
            <a:endParaRPr lang="en-US" dirty="0"/>
          </a:p>
          <a:p>
            <a:r>
              <a:rPr lang="en-US" dirty="0"/>
              <a:t>You might have what the system considers one domain but the OMOP Vocabulary lumps into another domain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5771685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68976-718D-41F3-A180-FF6C1B190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Usagi Process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2DA002-DBFE-4A00-855A-9500969723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74</a:t>
            </a:fld>
            <a:endParaRPr lang="en-US"/>
          </a:p>
        </p:txBody>
      </p:sp>
      <p:pic>
        <p:nvPicPr>
          <p:cNvPr id="6" name="Picture 8" descr="Related image">
            <a:extLst>
              <a:ext uri="{FF2B5EF4-FFF2-40B4-BE49-F238E27FC236}">
                <a16:creationId xmlns:a16="http://schemas.microsoft.com/office/drawing/2014/main" id="{75E28EF4-4D8B-4469-B7A7-EB6D8FBE0C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2614"/>
            <a:ext cx="1022192" cy="99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6D1A46B-D433-4907-82DF-A1B0D6FE8099}"/>
              </a:ext>
            </a:extLst>
          </p:cNvPr>
          <p:cNvSpPr txBox="1">
            <a:spLocks/>
          </p:cNvSpPr>
          <p:nvPr/>
        </p:nvSpPr>
        <p:spPr>
          <a:xfrm>
            <a:off x="185057" y="1145630"/>
            <a:ext cx="8621485" cy="5135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i="1" dirty="0"/>
              <a:t>6. </a:t>
            </a:r>
            <a:r>
              <a:rPr lang="en-US" b="1" i="1" dirty="0"/>
              <a:t>Export codes</a:t>
            </a:r>
            <a:r>
              <a:rPr lang="en-US" i="1" dirty="0"/>
              <a:t> into the SOURCE_TO_CONCEPT_MAP</a:t>
            </a:r>
          </a:p>
          <a:p>
            <a:endParaRPr lang="en-US" sz="1600" dirty="0"/>
          </a:p>
          <a:p>
            <a:r>
              <a:rPr lang="en-US" sz="2400" dirty="0"/>
              <a:t>After you have completed, you will export the relationships</a:t>
            </a:r>
          </a:p>
          <a:p>
            <a:endParaRPr lang="en-US" sz="2400" dirty="0"/>
          </a:p>
          <a:p>
            <a:r>
              <a:rPr lang="en-US" sz="2400" dirty="0"/>
              <a:t>When exporting you will give a Vocabulary ID, for example JNJ_JMDC_PROVIDERS would signify a Johnson &amp; Johnson map for the database JMDC for provider codes.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marL="0" indent="0" algn="ctr">
              <a:buNone/>
            </a:pPr>
            <a:r>
              <a:rPr lang="en-US" sz="2400" dirty="0"/>
              <a:t>R74.02 - Acute pharyngitis = 25297 - Acute pharyngitis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D518E23-60F3-48DC-AD88-9F33962B74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796144"/>
            <a:ext cx="4038600" cy="4330020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8C7E6483-C54E-4112-9278-B20C9B5CD2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9972135"/>
              </p:ext>
            </p:extLst>
          </p:nvPr>
        </p:nvGraphicFramePr>
        <p:xfrm>
          <a:off x="200010" y="4154501"/>
          <a:ext cx="8758933" cy="123431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712213">
                  <a:extLst>
                    <a:ext uri="{9D8B030D-6E8A-4147-A177-3AD203B41FA5}">
                      <a16:colId xmlns:a16="http://schemas.microsoft.com/office/drawing/2014/main" val="2523968736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2554979103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1491662671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1848171165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2360767423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3261178641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945986331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898244754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3743064579"/>
                    </a:ext>
                  </a:extLst>
                </a:gridCol>
              </a:tblGrid>
              <a:tr h="151094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dirty="0">
                          <a:effectLst/>
                        </a:rPr>
                        <a:t>source_</a:t>
                      </a:r>
                      <a:br>
                        <a:rPr lang="en-US" sz="1600" b="1" u="none" strike="noStrike" dirty="0">
                          <a:effectLst/>
                        </a:rPr>
                      </a:br>
                      <a:r>
                        <a:rPr lang="en-US" sz="1600" b="1" u="none" strike="noStrike" dirty="0">
                          <a:effectLst/>
                        </a:rPr>
                        <a:t>code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55" marR="7555" marT="755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dirty="0">
                          <a:effectLst/>
                        </a:rPr>
                        <a:t>source_</a:t>
                      </a:r>
                      <a:br>
                        <a:rPr lang="en-US" sz="1600" b="1" u="none" strike="noStrike" dirty="0">
                          <a:effectLst/>
                        </a:rPr>
                      </a:br>
                      <a:r>
                        <a:rPr lang="en-US" sz="1600" b="1" u="none" strike="noStrike" dirty="0" err="1">
                          <a:effectLst/>
                        </a:rPr>
                        <a:t>concept_id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55" marR="7555" marT="755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dirty="0">
                          <a:effectLst/>
                        </a:rPr>
                        <a:t>source_</a:t>
                      </a:r>
                      <a:br>
                        <a:rPr lang="en-US" sz="1600" b="1" u="none" strike="noStrike" dirty="0">
                          <a:effectLst/>
                        </a:rPr>
                      </a:br>
                      <a:r>
                        <a:rPr lang="en-US" sz="1600" b="1" u="none" strike="noStrike" dirty="0" err="1">
                          <a:effectLst/>
                        </a:rPr>
                        <a:t>vocab_id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55" marR="7555" marT="755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dirty="0">
                          <a:effectLst/>
                        </a:rPr>
                        <a:t>source_</a:t>
                      </a:r>
                      <a:br>
                        <a:rPr lang="en-US" sz="1600" b="1" u="none" strike="noStrike" dirty="0">
                          <a:effectLst/>
                        </a:rPr>
                      </a:br>
                      <a:r>
                        <a:rPr lang="en-US" sz="1600" b="1" u="none" strike="noStrike" dirty="0">
                          <a:effectLst/>
                        </a:rPr>
                        <a:t>code_</a:t>
                      </a:r>
                      <a:br>
                        <a:rPr lang="en-US" sz="1600" b="1" u="none" strike="noStrike" dirty="0">
                          <a:effectLst/>
                        </a:rPr>
                      </a:br>
                      <a:r>
                        <a:rPr lang="en-US" sz="1600" b="1" u="none" strike="noStrike" dirty="0">
                          <a:effectLst/>
                        </a:rPr>
                        <a:t>description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55" marR="7555" marT="755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dirty="0">
                          <a:effectLst/>
                        </a:rPr>
                        <a:t>target_</a:t>
                      </a:r>
                      <a:br>
                        <a:rPr lang="en-US" sz="1600" b="1" u="none" strike="noStrike" dirty="0">
                          <a:effectLst/>
                        </a:rPr>
                      </a:br>
                      <a:r>
                        <a:rPr lang="en-US" sz="1600" b="1" u="none" strike="noStrike" dirty="0">
                          <a:effectLst/>
                        </a:rPr>
                        <a:t>concept_</a:t>
                      </a:r>
                      <a:br>
                        <a:rPr lang="en-US" sz="1600" b="1" u="none" strike="noStrike" dirty="0">
                          <a:effectLst/>
                        </a:rPr>
                      </a:br>
                      <a:r>
                        <a:rPr lang="en-US" sz="1600" b="1" u="none" strike="noStrike" dirty="0">
                          <a:effectLst/>
                        </a:rPr>
                        <a:t>id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55" marR="7555" marT="755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dirty="0">
                          <a:effectLst/>
                        </a:rPr>
                        <a:t>target_</a:t>
                      </a:r>
                      <a:br>
                        <a:rPr lang="en-US" sz="1600" b="1" u="none" strike="noStrike" dirty="0">
                          <a:effectLst/>
                        </a:rPr>
                      </a:br>
                      <a:r>
                        <a:rPr lang="en-US" sz="1600" b="1" u="none" strike="noStrike" dirty="0" err="1">
                          <a:effectLst/>
                        </a:rPr>
                        <a:t>vocab_id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55" marR="7555" marT="755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dirty="0">
                          <a:effectLst/>
                        </a:rPr>
                        <a:t>valid_</a:t>
                      </a:r>
                      <a:br>
                        <a:rPr lang="en-US" sz="1600" b="1" u="none" strike="noStrike" dirty="0">
                          <a:effectLst/>
                        </a:rPr>
                      </a:br>
                      <a:r>
                        <a:rPr lang="en-US" sz="1600" b="1" u="none" strike="noStrike" dirty="0" err="1">
                          <a:effectLst/>
                        </a:rPr>
                        <a:t>start_date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55" marR="7555" marT="755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dirty="0">
                          <a:effectLst/>
                        </a:rPr>
                        <a:t>valid_</a:t>
                      </a:r>
                      <a:br>
                        <a:rPr lang="en-US" sz="1600" b="1" u="none" strike="noStrike" dirty="0">
                          <a:effectLst/>
                        </a:rPr>
                      </a:br>
                      <a:r>
                        <a:rPr lang="en-US" sz="1600" b="1" u="none" strike="noStrike" dirty="0">
                          <a:effectLst/>
                        </a:rPr>
                        <a:t>end_</a:t>
                      </a:r>
                      <a:br>
                        <a:rPr lang="en-US" sz="1600" b="1" u="none" strike="noStrike" dirty="0">
                          <a:effectLst/>
                        </a:rPr>
                      </a:br>
                      <a:r>
                        <a:rPr lang="en-US" sz="1600" b="1" u="none" strike="noStrike" dirty="0">
                          <a:effectLst/>
                        </a:rPr>
                        <a:t>date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55" marR="7555" marT="755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dirty="0">
                          <a:effectLst/>
                        </a:rPr>
                        <a:t>invalid_</a:t>
                      </a:r>
                      <a:br>
                        <a:rPr lang="en-US" sz="1600" b="1" u="none" strike="noStrike" dirty="0">
                          <a:effectLst/>
                        </a:rPr>
                      </a:br>
                      <a:r>
                        <a:rPr lang="en-US" sz="1600" b="1" u="none" strike="noStrike" dirty="0">
                          <a:effectLst/>
                        </a:rPr>
                        <a:t>reason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55" marR="7555" marT="755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1096072"/>
                  </a:ext>
                </a:extLst>
              </a:tr>
              <a:tr h="15109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R74.02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55" marR="7555" marT="755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55" marR="7555" marT="755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TEST_</a:t>
                      </a:r>
                      <a:br>
                        <a:rPr lang="en-US" sz="1600" u="none" strike="noStrike" dirty="0">
                          <a:effectLst/>
                        </a:rPr>
                      </a:br>
                      <a:r>
                        <a:rPr lang="en-US" sz="1600" u="none" strike="noStrike" dirty="0">
                          <a:effectLst/>
                        </a:rPr>
                        <a:t>VOCAB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55" marR="7555" marT="755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Acute pharyngitis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55" marR="7555" marT="755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25297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55" marR="7555" marT="755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SNOMED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55" marR="7555" marT="755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1/1/1970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55" marR="7555" marT="755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12/31/2099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55" marR="7555" marT="755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55" marR="7555" marT="7555" marB="0" anchor="ctr"/>
                </a:tc>
                <a:extLst>
                  <a:ext uri="{0D108BD9-81ED-4DB2-BD59-A6C34878D82A}">
                    <a16:rowId xmlns:a16="http://schemas.microsoft.com/office/drawing/2014/main" val="27079451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5599897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68976-718D-41F3-A180-FF6C1B190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Usagi Process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2DA002-DBFE-4A00-855A-9500969723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75</a:t>
            </a:fld>
            <a:endParaRPr lang="en-US"/>
          </a:p>
        </p:txBody>
      </p:sp>
      <p:pic>
        <p:nvPicPr>
          <p:cNvPr id="6" name="Picture 8" descr="Related image">
            <a:extLst>
              <a:ext uri="{FF2B5EF4-FFF2-40B4-BE49-F238E27FC236}">
                <a16:creationId xmlns:a16="http://schemas.microsoft.com/office/drawing/2014/main" id="{75E28EF4-4D8B-4469-B7A7-EB6D8FBE0C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2614"/>
            <a:ext cx="1022192" cy="99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6D1A46B-D433-4907-82DF-A1B0D6FE8099}"/>
              </a:ext>
            </a:extLst>
          </p:cNvPr>
          <p:cNvSpPr txBox="1">
            <a:spLocks/>
          </p:cNvSpPr>
          <p:nvPr/>
        </p:nvSpPr>
        <p:spPr>
          <a:xfrm>
            <a:off x="185057" y="1145630"/>
            <a:ext cx="8621485" cy="5135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i="1" dirty="0"/>
              <a:t>6. </a:t>
            </a:r>
            <a:r>
              <a:rPr lang="en-US" b="1" i="1" dirty="0"/>
              <a:t>Export codes</a:t>
            </a:r>
            <a:r>
              <a:rPr lang="en-US" i="1" dirty="0"/>
              <a:t> into the SOURCE_TO_CONCEPT_MAP</a:t>
            </a:r>
          </a:p>
          <a:p>
            <a:endParaRPr lang="en-US" sz="1600" dirty="0"/>
          </a:p>
          <a:p>
            <a:r>
              <a:rPr lang="en-US" sz="2400" dirty="0"/>
              <a:t>You then load your generated maps into the empty Vocabulary table.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D518E23-60F3-48DC-AD88-9F33962B74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796144"/>
            <a:ext cx="4038600" cy="4330020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E7A2A6-EA08-47FD-858D-24CB1B105A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4552" y="2806113"/>
            <a:ext cx="2847296" cy="3397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44216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1A0AE0-8A53-4CD0-9B41-F9F99DCCF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Usagi – Your Turn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7A3E9B-768D-406A-840E-2A05F45564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Get a copy of the </a:t>
            </a:r>
            <a:r>
              <a:rPr lang="en-US" b="1" dirty="0"/>
              <a:t>Vocabulary</a:t>
            </a:r>
            <a:r>
              <a:rPr lang="en-US" dirty="0"/>
              <a:t> from ATHENA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Download </a:t>
            </a:r>
            <a:r>
              <a:rPr lang="en-US" b="1" dirty="0"/>
              <a:t>Usagi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Have Usagi </a:t>
            </a:r>
            <a:r>
              <a:rPr lang="en-US" b="1" dirty="0"/>
              <a:t>build an index </a:t>
            </a:r>
            <a:r>
              <a:rPr lang="en-US" dirty="0"/>
              <a:t>on the Vocabulary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Load your source codes</a:t>
            </a:r>
            <a:r>
              <a:rPr lang="en-US" dirty="0"/>
              <a:t> and let Usagi process them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Review and update suggest mappings </a:t>
            </a:r>
            <a:r>
              <a:rPr lang="en-US" dirty="0"/>
              <a:t>with someone who has medical knowledge</a:t>
            </a:r>
            <a:endParaRPr lang="en-US" b="1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Export codes</a:t>
            </a:r>
            <a:r>
              <a:rPr lang="en-US" dirty="0"/>
              <a:t> into the SOURCE_TO_CONCEPT_MAP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4DA737-5F37-468D-8360-E9E7A7CFEC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76</a:t>
            </a:fld>
            <a:endParaRPr lang="en-US"/>
          </a:p>
        </p:txBody>
      </p:sp>
      <p:pic>
        <p:nvPicPr>
          <p:cNvPr id="5" name="Picture 8" descr="Related image">
            <a:extLst>
              <a:ext uri="{FF2B5EF4-FFF2-40B4-BE49-F238E27FC236}">
                <a16:creationId xmlns:a16="http://schemas.microsoft.com/office/drawing/2014/main" id="{B5814864-BA41-4A7E-9443-6274CF2E6C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2614"/>
            <a:ext cx="1022192" cy="99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aphic 6" descr="Checkmark">
            <a:extLst>
              <a:ext uri="{FF2B5EF4-FFF2-40B4-BE49-F238E27FC236}">
                <a16:creationId xmlns:a16="http://schemas.microsoft.com/office/drawing/2014/main" id="{05562D3C-CD78-4551-8D5B-7E46EDFAE7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1000" y="1035844"/>
            <a:ext cx="685800" cy="685800"/>
          </a:xfrm>
          <a:prstGeom prst="rect">
            <a:avLst/>
          </a:prstGeom>
        </p:spPr>
      </p:pic>
      <p:pic>
        <p:nvPicPr>
          <p:cNvPr id="8" name="Graphic 7" descr="Checkmark">
            <a:extLst>
              <a:ext uri="{FF2B5EF4-FFF2-40B4-BE49-F238E27FC236}">
                <a16:creationId xmlns:a16="http://schemas.microsoft.com/office/drawing/2014/main" id="{CCFF1626-6C81-4614-B6B6-2D9AE072F9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1000" y="1834243"/>
            <a:ext cx="685800" cy="685800"/>
          </a:xfrm>
          <a:prstGeom prst="rect">
            <a:avLst/>
          </a:prstGeom>
        </p:spPr>
      </p:pic>
      <p:pic>
        <p:nvPicPr>
          <p:cNvPr id="9" name="Graphic 8" descr="Checkmark">
            <a:extLst>
              <a:ext uri="{FF2B5EF4-FFF2-40B4-BE49-F238E27FC236}">
                <a16:creationId xmlns:a16="http://schemas.microsoft.com/office/drawing/2014/main" id="{788BBEA5-70DF-4EE5-9610-368763995B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1000" y="2632642"/>
            <a:ext cx="6858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44705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E33DD9B-7ECB-40D3-9976-F60F6A144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Usagi – Your Turn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5C2A41A-8417-433A-8026-26FE4BF4E9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have provided a small subset of codes to try to map</a:t>
            </a:r>
          </a:p>
          <a:p>
            <a:pPr marL="0" indent="0" algn="ctr">
              <a:buNone/>
            </a:pPr>
            <a:r>
              <a:rPr lang="en-US" dirty="0">
                <a:hlinkClick r:id="rId2"/>
              </a:rPr>
              <a:t>https://github.com/OHDSI/</a:t>
            </a:r>
            <a:br>
              <a:rPr lang="en-US" dirty="0">
                <a:hlinkClick r:id="rId2"/>
              </a:rPr>
            </a:br>
            <a:r>
              <a:rPr lang="en-US" dirty="0">
                <a:hlinkClick r:id="rId2"/>
              </a:rPr>
              <a:t>Tutorial-ETL/blob/master/</a:t>
            </a:r>
            <a:br>
              <a:rPr lang="en-US" dirty="0">
                <a:hlinkClick r:id="rId2"/>
              </a:rPr>
            </a:br>
            <a:r>
              <a:rPr lang="en-US" dirty="0">
                <a:hlinkClick r:id="rId2"/>
              </a:rPr>
              <a:t>materials/Usagi/</a:t>
            </a:r>
            <a:br>
              <a:rPr lang="en-US" dirty="0">
                <a:hlinkClick r:id="rId2"/>
              </a:rPr>
            </a:br>
            <a:r>
              <a:rPr lang="en-US" dirty="0">
                <a:hlinkClick r:id="rId2"/>
              </a:rPr>
              <a:t>DUTCH_ICPC_CONDITION_CODES_TO_MAP.xlsx</a:t>
            </a:r>
            <a:endParaRPr lang="en-US" dirty="0"/>
          </a:p>
          <a:p>
            <a:endParaRPr lang="en-US" dirty="0"/>
          </a:p>
          <a:p>
            <a:r>
              <a:rPr lang="en-US" dirty="0"/>
              <a:t>These condition codes are in Dutch ICPC codes and need to be mapped to standard concepts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AB0835-5D74-4ACE-8895-B9DEEB4947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77</a:t>
            </a:fld>
            <a:endParaRPr lang="en-US"/>
          </a:p>
        </p:txBody>
      </p:sp>
      <p:pic>
        <p:nvPicPr>
          <p:cNvPr id="8" name="Picture 8" descr="Related image">
            <a:extLst>
              <a:ext uri="{FF2B5EF4-FFF2-40B4-BE49-F238E27FC236}">
                <a16:creationId xmlns:a16="http://schemas.microsoft.com/office/drawing/2014/main" id="{D1E32E6B-CAE8-4BE7-8793-0D8CED7C7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2614"/>
            <a:ext cx="1022192" cy="99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063614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E33DD9B-7ECB-40D3-9976-F60F6A144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Usagi – Your Turn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5C2A41A-8417-433A-8026-26FE4BF4E9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Your mission:</a:t>
            </a:r>
          </a:p>
          <a:p>
            <a:pPr lvl="1"/>
            <a:r>
              <a:rPr lang="en-US" dirty="0"/>
              <a:t>Download the codes to map</a:t>
            </a:r>
          </a:p>
          <a:p>
            <a:pPr lvl="1"/>
            <a:r>
              <a:rPr lang="en-US" dirty="0"/>
              <a:t>Translate codes to English</a:t>
            </a:r>
          </a:p>
          <a:p>
            <a:pPr lvl="1"/>
            <a:r>
              <a:rPr lang="en-US" dirty="0"/>
              <a:t>Import codes into Usagi</a:t>
            </a:r>
          </a:p>
          <a:p>
            <a:pPr lvl="1"/>
            <a:r>
              <a:rPr lang="en-US" dirty="0"/>
              <a:t>Map to standard concepts</a:t>
            </a:r>
          </a:p>
          <a:p>
            <a:pPr lvl="1"/>
            <a:r>
              <a:rPr lang="en-US" dirty="0"/>
              <a:t>Export SOURCE_TO_CONCEPT_MAP </a:t>
            </a:r>
            <a:br>
              <a:rPr lang="en-US" dirty="0"/>
            </a:br>
            <a:r>
              <a:rPr lang="en-US" dirty="0"/>
              <a:t>table</a:t>
            </a:r>
          </a:p>
          <a:p>
            <a:pPr lvl="1"/>
            <a:endParaRPr lang="en-US" dirty="0"/>
          </a:p>
          <a:p>
            <a:r>
              <a:rPr lang="en-US" dirty="0"/>
              <a:t>For help review the User Guide:</a:t>
            </a:r>
          </a:p>
          <a:p>
            <a:pPr lvl="1"/>
            <a:r>
              <a:rPr lang="en-US" dirty="0">
                <a:hlinkClick r:id="rId2"/>
              </a:rPr>
              <a:t>http://www.ohdsi.org/web/wiki/doku.php?id=documentation:software:usagi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AB0835-5D74-4ACE-8895-B9DEEB4947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78</a:t>
            </a:fld>
            <a:endParaRPr lang="en-US"/>
          </a:p>
        </p:txBody>
      </p:sp>
      <p:pic>
        <p:nvPicPr>
          <p:cNvPr id="8" name="Picture 8" descr="Related image">
            <a:extLst>
              <a:ext uri="{FF2B5EF4-FFF2-40B4-BE49-F238E27FC236}">
                <a16:creationId xmlns:a16="http://schemas.microsoft.com/office/drawing/2014/main" id="{D1E32E6B-CAE8-4BE7-8793-0D8CED7C7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2614"/>
            <a:ext cx="1022192" cy="99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565B599-CA39-41E5-A649-148BA6D089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8582" y="1100386"/>
            <a:ext cx="2249714" cy="2384855"/>
          </a:xfrm>
          <a:prstGeom prst="rect">
            <a:avLst/>
          </a:prstGeom>
        </p:spPr>
      </p:pic>
      <p:pic>
        <p:nvPicPr>
          <p:cNvPr id="10" name="Picture 2" descr="Image result for pusheen working">
            <a:extLst>
              <a:ext uri="{FF2B5EF4-FFF2-40B4-BE49-F238E27FC236}">
                <a16:creationId xmlns:a16="http://schemas.microsoft.com/office/drawing/2014/main" id="{ED72EA41-7035-44C4-8B68-F8559C077C4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8582" y="3098791"/>
            <a:ext cx="2388280" cy="2388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108107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B09BB711-7F55-435F-B3A8-99D65C1F3C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5494" y="1887880"/>
            <a:ext cx="6599906" cy="308223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28A6FFF-465A-4072-B77C-0AB8A35C0541}"/>
              </a:ext>
            </a:extLst>
          </p:cNvPr>
          <p:cNvSpPr/>
          <p:nvPr/>
        </p:nvSpPr>
        <p:spPr>
          <a:xfrm>
            <a:off x="7347857" y="3429000"/>
            <a:ext cx="1643743" cy="1643743"/>
          </a:xfrm>
          <a:prstGeom prst="rect">
            <a:avLst/>
          </a:prstGeom>
          <a:noFill/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5909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OHDSI’s Mission &amp; Vision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pPr marL="0" indent="0" algn="ctr">
              <a:buNone/>
            </a:pPr>
            <a:r>
              <a:rPr lang="en-US" sz="4000" dirty="0"/>
              <a:t>To improve health by empowering a community to collaboratively generate the evidence that promotes better health decisions and better care.</a:t>
            </a:r>
          </a:p>
          <a:p>
            <a:pPr marL="0" indent="0" algn="ctr">
              <a:buNone/>
            </a:pPr>
            <a:endParaRPr lang="en-US" sz="4000" dirty="0"/>
          </a:p>
          <a:p>
            <a:pPr marL="0" indent="0" algn="ctr">
              <a:buNone/>
            </a:pPr>
            <a:r>
              <a:rPr lang="en-US" sz="4000" dirty="0"/>
              <a:t>A world in which observational research produces a comprehensive understanding of health and disease.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4000" kern="1200" dirty="0"/>
              <a:t>Join us on the journey</a:t>
            </a:r>
            <a:r>
              <a:rPr lang="en-US" sz="4000" dirty="0"/>
              <a:t>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/>
          <a:lstStyle/>
          <a:p>
            <a:fld id="{444583ED-F364-40B3-B25B-483B5033DFA3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209800" y="5869259"/>
            <a:ext cx="4800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hlinkClick r:id="rId2"/>
              </a:rPr>
              <a:t>http://ohdsi.org</a:t>
            </a:r>
            <a:endParaRPr lang="en-US" sz="2800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219200" y="4953000"/>
            <a:ext cx="75438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rgbClr val="20425A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9295536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Image result for pusheen transparent background">
            <a:extLst>
              <a:ext uri="{FF2B5EF4-FFF2-40B4-BE49-F238E27FC236}">
                <a16:creationId xmlns:a16="http://schemas.microsoft.com/office/drawing/2014/main" id="{D7D8A95A-791B-4809-BD57-663530AD8B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58686"/>
            <a:ext cx="1110180" cy="1110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BF7EA65-5218-4738-BDB5-AC8B3F885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ETL 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A00F5B-7B10-4DD7-B5E8-C3FFB4AFD6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5095409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There are multiple tools available to implement your ETL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3000" dirty="0"/>
          </a:p>
          <a:p>
            <a:pPr marL="0" indent="0">
              <a:buNone/>
            </a:pPr>
            <a:r>
              <a:rPr lang="en-US" sz="3000" dirty="0"/>
              <a:t>In this example we created a builder using SQL and R, though your choice will largely depend on the size and complexity of the ETL design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8DC519-456A-420B-9212-B48B2EFE51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80</a:t>
            </a:fld>
            <a:endParaRPr lang="en-US"/>
          </a:p>
        </p:txBody>
      </p:sp>
      <p:pic>
        <p:nvPicPr>
          <p:cNvPr id="1026" name="Picture 2" descr="Image result for R">
            <a:extLst>
              <a:ext uri="{FF2B5EF4-FFF2-40B4-BE49-F238E27FC236}">
                <a16:creationId xmlns:a16="http://schemas.microsoft.com/office/drawing/2014/main" id="{3AE7BE10-1319-4CD3-A6EA-4CAED977EF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312" y="2534533"/>
            <a:ext cx="1667443" cy="1294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postgresql">
            <a:extLst>
              <a:ext uri="{FF2B5EF4-FFF2-40B4-BE49-F238E27FC236}">
                <a16:creationId xmlns:a16="http://schemas.microsoft.com/office/drawing/2014/main" id="{A681835B-F2B8-44FC-A36D-B864C91355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1089" y="2534533"/>
            <a:ext cx="1905000" cy="175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python coding language">
            <a:extLst>
              <a:ext uri="{FF2B5EF4-FFF2-40B4-BE49-F238E27FC236}">
                <a16:creationId xmlns:a16="http://schemas.microsoft.com/office/drawing/2014/main" id="{CF641DC0-5616-4CC0-949F-C1F1554D3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9489" y="2534533"/>
            <a:ext cx="3577866" cy="1788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654554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40B98-EFEC-400F-B9CA-4FB2AF9EB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52400"/>
            <a:ext cx="6858000" cy="838200"/>
          </a:xfrm>
        </p:spPr>
        <p:txBody>
          <a:bodyPr/>
          <a:lstStyle/>
          <a:p>
            <a:r>
              <a:rPr lang="en-US" dirty="0"/>
              <a:t>ETL Implementation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F17CEE-118D-4310-9272-888A0B2E1E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81</a:t>
            </a:fld>
            <a:endParaRPr lang="en-US"/>
          </a:p>
        </p:txBody>
      </p:sp>
      <p:pic>
        <p:nvPicPr>
          <p:cNvPr id="14" name="Picture 13" descr="Image result for pusheen transparent background">
            <a:extLst>
              <a:ext uri="{FF2B5EF4-FFF2-40B4-BE49-F238E27FC236}">
                <a16:creationId xmlns:a16="http://schemas.microsoft.com/office/drawing/2014/main" id="{E95F895A-8BE2-4EDA-892C-0AF48CB9B6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58686"/>
            <a:ext cx="1110180" cy="1110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1BDB717-9DF8-465B-9FED-4B8DCFE59CD0}"/>
              </a:ext>
            </a:extLst>
          </p:cNvPr>
          <p:cNvSpPr txBox="1">
            <a:spLocks/>
          </p:cNvSpPr>
          <p:nvPr/>
        </p:nvSpPr>
        <p:spPr>
          <a:xfrm>
            <a:off x="457200" y="1006890"/>
            <a:ext cx="8229600" cy="5889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dirty="0"/>
              <a:t>General Flow of Implementation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3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2F89DCF-F297-413C-B508-A102DAB120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3661" y="1590707"/>
            <a:ext cx="2028825" cy="600075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71DB2DB-36EB-48E8-ADDC-4B9D1F8CBB9E}"/>
              </a:ext>
            </a:extLst>
          </p:cNvPr>
          <p:cNvCxnSpPr>
            <a:cxnSpLocks/>
            <a:stCxn id="8" idx="2"/>
          </p:cNvCxnSpPr>
          <p:nvPr/>
        </p:nvCxnSpPr>
        <p:spPr>
          <a:xfrm flipH="1">
            <a:off x="1663430" y="2190782"/>
            <a:ext cx="724644" cy="60875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87224FB-355C-4B2E-B6EC-D8302D6E565C}"/>
              </a:ext>
            </a:extLst>
          </p:cNvPr>
          <p:cNvCxnSpPr>
            <a:cxnSpLocks/>
          </p:cNvCxnSpPr>
          <p:nvPr/>
        </p:nvCxnSpPr>
        <p:spPr>
          <a:xfrm rot="15600000" flipH="1">
            <a:off x="2388422" y="2190782"/>
            <a:ext cx="724644" cy="60875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258EA762-A55A-4760-BEE8-77FA794A7F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34881" y="2838450"/>
            <a:ext cx="2009775" cy="59055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BEE5BF6-FB5A-4D4C-ADA4-6461DC99B6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3674" y="2809875"/>
            <a:ext cx="2038350" cy="647700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EAA2F5F-2CF8-4FBA-BFFD-2C930C1F3202}"/>
              </a:ext>
            </a:extLst>
          </p:cNvPr>
          <p:cNvCxnSpPr>
            <a:cxnSpLocks/>
          </p:cNvCxnSpPr>
          <p:nvPr/>
        </p:nvCxnSpPr>
        <p:spPr>
          <a:xfrm>
            <a:off x="3839205" y="3405744"/>
            <a:ext cx="563" cy="36613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0" name="Picture 29">
            <a:extLst>
              <a:ext uri="{FF2B5EF4-FFF2-40B4-BE49-F238E27FC236}">
                <a16:creationId xmlns:a16="http://schemas.microsoft.com/office/drawing/2014/main" id="{DD8A7590-7E62-4B8D-B2FF-53E6233629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27555" y="4532878"/>
            <a:ext cx="2019300" cy="60007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DA528511-AAA2-4775-89B6-655E3C7DF5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00855" y="3920186"/>
            <a:ext cx="2028825" cy="581025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FA78951B-EFE6-4CC1-B162-758EDA2AC91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29680" y="3909406"/>
            <a:ext cx="2047875" cy="60007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2781F9A5-2828-499E-A9A7-9CC96F43D19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46855" y="4509481"/>
            <a:ext cx="2038350" cy="600075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AFC1B6B7-0676-49F3-8143-FB73776BF40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34756" y="5101826"/>
            <a:ext cx="2000250" cy="609600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0665814A-DFA0-4C93-95C6-BC1421BF0618}"/>
              </a:ext>
            </a:extLst>
          </p:cNvPr>
          <p:cNvSpPr/>
          <p:nvPr/>
        </p:nvSpPr>
        <p:spPr>
          <a:xfrm>
            <a:off x="1800855" y="3849704"/>
            <a:ext cx="4076700" cy="1892849"/>
          </a:xfrm>
          <a:prstGeom prst="rect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2C1446A6-0E3A-4E6F-8C57-4B383865F09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865905" y="5095090"/>
            <a:ext cx="2000250" cy="609600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A04337E0-AB8B-4294-9287-BADFF7D346E8}"/>
              </a:ext>
            </a:extLst>
          </p:cNvPr>
          <p:cNvSpPr txBox="1"/>
          <p:nvPr/>
        </p:nvSpPr>
        <p:spPr>
          <a:xfrm>
            <a:off x="3939701" y="5215642"/>
            <a:ext cx="1848255" cy="369332"/>
          </a:xfrm>
          <a:prstGeom prst="rect">
            <a:avLst/>
          </a:prstGeom>
          <a:solidFill>
            <a:srgbClr val="BDBDFF"/>
          </a:solidFill>
        </p:spPr>
        <p:txBody>
          <a:bodyPr wrap="square" tIns="0" bIns="0" rtlCol="0">
            <a:spAutoFit/>
          </a:bodyPr>
          <a:lstStyle/>
          <a:p>
            <a:pPr algn="ctr"/>
            <a:r>
              <a:rPr lang="en-US" sz="1200" b="1" dirty="0"/>
              <a:t>Additional clinical data tables…</a:t>
            </a:r>
            <a:endParaRPr lang="en-US" sz="1400" b="1" dirty="0"/>
          </a:p>
        </p:txBody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907F6CA3-E6C7-43FB-9C92-5C5E32A87150}"/>
              </a:ext>
            </a:extLst>
          </p:cNvPr>
          <p:cNvSpPr txBox="1">
            <a:spLocks/>
          </p:cNvSpPr>
          <p:nvPr/>
        </p:nvSpPr>
        <p:spPr>
          <a:xfrm>
            <a:off x="3749877" y="1751504"/>
            <a:ext cx="3730693" cy="65154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0" dirty="0"/>
              <a:t>A good rule of thumb is to always create the PERSON table first</a:t>
            </a:r>
          </a:p>
        </p:txBody>
      </p:sp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1E3F8877-1CA2-4B36-93BC-A76968D9680F}"/>
              </a:ext>
            </a:extLst>
          </p:cNvPr>
          <p:cNvSpPr txBox="1">
            <a:spLocks/>
          </p:cNvSpPr>
          <p:nvPr/>
        </p:nvSpPr>
        <p:spPr>
          <a:xfrm>
            <a:off x="4965396" y="2614528"/>
            <a:ext cx="4145784" cy="1110180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0" dirty="0"/>
              <a:t>The VISIT_OCCURRENCE table must be created before the standardized clinical data tables as they all refer to the VISIT_OCCURRENCE_ID</a:t>
            </a:r>
          </a:p>
        </p:txBody>
      </p:sp>
    </p:spTree>
    <p:extLst>
      <p:ext uri="{BB962C8B-B14F-4D97-AF65-F5344CB8AC3E}">
        <p14:creationId xmlns:p14="http://schemas.microsoft.com/office/powerpoint/2010/main" val="25327522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 txBox="1">
            <a:spLocks noGrp="1"/>
          </p:cNvSpPr>
          <p:nvPr>
            <p:ph type="title"/>
          </p:nvPr>
        </p:nvSpPr>
        <p:spPr>
          <a:xfrm>
            <a:off x="1143000" y="152400"/>
            <a:ext cx="7543800" cy="838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>
              <a:buSzPct val="25000"/>
            </a:pPr>
            <a:r>
              <a:rPr lang="en-US" dirty="0"/>
              <a:t>CDM Version 6 Key Domains</a:t>
            </a:r>
            <a:endParaRPr lang="en-US" sz="4000" b="0" i="0" u="none" strike="noStrike" cap="none" dirty="0">
              <a:solidFill>
                <a:srgbClr val="20425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" name="Shape 273"/>
          <p:cNvSpPr/>
          <p:nvPr/>
        </p:nvSpPr>
        <p:spPr>
          <a:xfrm>
            <a:off x="0" y="1028700"/>
            <a:ext cx="9144000" cy="5715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" name="Shape 274"/>
          <p:cNvSpPr/>
          <p:nvPr/>
        </p:nvSpPr>
        <p:spPr>
          <a:xfrm>
            <a:off x="6887601" y="2241216"/>
            <a:ext cx="2193701" cy="4538848"/>
          </a:xfrm>
          <a:prstGeom prst="rect">
            <a:avLst/>
          </a:prstGeom>
          <a:solidFill>
            <a:schemeClr val="accent6">
              <a:alpha val="24710"/>
            </a:schemeClr>
          </a:solidFill>
          <a:ln w="2540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Shape 275"/>
          <p:cNvSpPr txBox="1"/>
          <p:nvPr/>
        </p:nvSpPr>
        <p:spPr>
          <a:xfrm>
            <a:off x="7125669" y="2934724"/>
            <a:ext cx="17526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Concept</a:t>
            </a:r>
          </a:p>
        </p:txBody>
      </p:sp>
      <p:sp>
        <p:nvSpPr>
          <p:cNvPr id="276" name="Shape 276"/>
          <p:cNvSpPr txBox="1"/>
          <p:nvPr/>
        </p:nvSpPr>
        <p:spPr>
          <a:xfrm>
            <a:off x="7125669" y="4463183"/>
            <a:ext cx="17526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Concept_relationship</a:t>
            </a:r>
          </a:p>
        </p:txBody>
      </p:sp>
      <p:sp>
        <p:nvSpPr>
          <p:cNvPr id="277" name="Shape 277"/>
          <p:cNvSpPr txBox="1"/>
          <p:nvPr/>
        </p:nvSpPr>
        <p:spPr>
          <a:xfrm>
            <a:off x="7125669" y="5605508"/>
            <a:ext cx="17526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Concept_ancestor</a:t>
            </a:r>
          </a:p>
        </p:txBody>
      </p:sp>
      <p:sp>
        <p:nvSpPr>
          <p:cNvPr id="278" name="Shape 278"/>
          <p:cNvSpPr txBox="1"/>
          <p:nvPr/>
        </p:nvSpPr>
        <p:spPr>
          <a:xfrm>
            <a:off x="7125669" y="3315499"/>
            <a:ext cx="17526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Vocabulary</a:t>
            </a:r>
          </a:p>
        </p:txBody>
      </p:sp>
      <p:sp>
        <p:nvSpPr>
          <p:cNvPr id="279" name="Shape 279"/>
          <p:cNvSpPr txBox="1"/>
          <p:nvPr/>
        </p:nvSpPr>
        <p:spPr>
          <a:xfrm>
            <a:off x="7125669" y="5986283"/>
            <a:ext cx="17526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Source_to_concept_map</a:t>
            </a:r>
          </a:p>
        </p:txBody>
      </p:sp>
      <p:sp>
        <p:nvSpPr>
          <p:cNvPr id="280" name="Shape 280"/>
          <p:cNvSpPr txBox="1"/>
          <p:nvPr/>
        </p:nvSpPr>
        <p:spPr>
          <a:xfrm>
            <a:off x="7125669" y="4843958"/>
            <a:ext cx="17526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Relationship</a:t>
            </a:r>
          </a:p>
        </p:txBody>
      </p:sp>
      <p:sp>
        <p:nvSpPr>
          <p:cNvPr id="281" name="Shape 281"/>
          <p:cNvSpPr txBox="1"/>
          <p:nvPr/>
        </p:nvSpPr>
        <p:spPr>
          <a:xfrm>
            <a:off x="7125669" y="5224733"/>
            <a:ext cx="17526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Concept_synonym</a:t>
            </a:r>
          </a:p>
        </p:txBody>
      </p:sp>
      <p:sp>
        <p:nvSpPr>
          <p:cNvPr id="282" name="Shape 282"/>
          <p:cNvSpPr txBox="1"/>
          <p:nvPr/>
        </p:nvSpPr>
        <p:spPr>
          <a:xfrm>
            <a:off x="7125669" y="6367058"/>
            <a:ext cx="17526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Drug_strength</a:t>
            </a:r>
          </a:p>
        </p:txBody>
      </p:sp>
      <p:sp>
        <p:nvSpPr>
          <p:cNvPr id="284" name="Shape 284"/>
          <p:cNvSpPr txBox="1"/>
          <p:nvPr/>
        </p:nvSpPr>
        <p:spPr>
          <a:xfrm rot="5400000">
            <a:off x="7677911" y="1475914"/>
            <a:ext cx="594923" cy="2193701"/>
          </a:xfrm>
          <a:prstGeom prst="rect">
            <a:avLst/>
          </a:prstGeom>
          <a:noFill/>
          <a:ln>
            <a:noFill/>
          </a:ln>
        </p:spPr>
        <p:txBody>
          <a:bodyPr vert="vert270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6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Standardized vocabularies</a:t>
            </a:r>
          </a:p>
        </p:txBody>
      </p:sp>
      <p:sp>
        <p:nvSpPr>
          <p:cNvPr id="286" name="Shape 286"/>
          <p:cNvSpPr txBox="1"/>
          <p:nvPr/>
        </p:nvSpPr>
        <p:spPr>
          <a:xfrm>
            <a:off x="7125669" y="3696274"/>
            <a:ext cx="1752600" cy="2769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Domain</a:t>
            </a:r>
          </a:p>
        </p:txBody>
      </p:sp>
      <p:sp>
        <p:nvSpPr>
          <p:cNvPr id="287" name="Shape 287"/>
          <p:cNvSpPr txBox="1"/>
          <p:nvPr/>
        </p:nvSpPr>
        <p:spPr>
          <a:xfrm>
            <a:off x="7125669" y="4079729"/>
            <a:ext cx="1752600" cy="2769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Concept_class</a:t>
            </a:r>
          </a:p>
        </p:txBody>
      </p:sp>
      <p:sp>
        <p:nvSpPr>
          <p:cNvPr id="288" name="Shape 288"/>
          <p:cNvSpPr/>
          <p:nvPr/>
        </p:nvSpPr>
        <p:spPr>
          <a:xfrm>
            <a:off x="4206966" y="3053993"/>
            <a:ext cx="2617937" cy="2493148"/>
          </a:xfrm>
          <a:prstGeom prst="rect">
            <a:avLst/>
          </a:prstGeom>
          <a:solidFill>
            <a:schemeClr val="accent4">
              <a:alpha val="24710"/>
            </a:schemeClr>
          </a:solidFill>
          <a:ln w="2540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" name="Shape 290"/>
          <p:cNvSpPr txBox="1"/>
          <p:nvPr/>
        </p:nvSpPr>
        <p:spPr>
          <a:xfrm>
            <a:off x="4923385" y="4215093"/>
            <a:ext cx="1247100" cy="2769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Dose_era</a:t>
            </a:r>
          </a:p>
        </p:txBody>
      </p:sp>
      <p:sp>
        <p:nvSpPr>
          <p:cNvPr id="291" name="Shape 291"/>
          <p:cNvSpPr txBox="1"/>
          <p:nvPr/>
        </p:nvSpPr>
        <p:spPr>
          <a:xfrm>
            <a:off x="4924586" y="3545624"/>
            <a:ext cx="12471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Condition_era</a:t>
            </a:r>
          </a:p>
        </p:txBody>
      </p:sp>
      <p:sp>
        <p:nvSpPr>
          <p:cNvPr id="292" name="Shape 292"/>
          <p:cNvSpPr txBox="1"/>
          <p:nvPr/>
        </p:nvSpPr>
        <p:spPr>
          <a:xfrm>
            <a:off x="4924094" y="3872104"/>
            <a:ext cx="12471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Drug_era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28EE839-070D-46FF-B41E-810F24A15FA3}"/>
              </a:ext>
            </a:extLst>
          </p:cNvPr>
          <p:cNvSpPr/>
          <p:nvPr/>
        </p:nvSpPr>
        <p:spPr>
          <a:xfrm>
            <a:off x="4633733" y="4569328"/>
            <a:ext cx="1815989" cy="92267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tIns="0" rtlCol="0" anchor="t"/>
          <a:lstStyle/>
          <a:p>
            <a:pPr algn="ctr"/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Results Schema</a:t>
            </a:r>
          </a:p>
        </p:txBody>
      </p:sp>
      <p:sp>
        <p:nvSpPr>
          <p:cNvPr id="283" name="Shape 283"/>
          <p:cNvSpPr txBox="1"/>
          <p:nvPr/>
        </p:nvSpPr>
        <p:spPr>
          <a:xfrm>
            <a:off x="4855039" y="5197238"/>
            <a:ext cx="1422070" cy="209801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Cohort_definition</a:t>
            </a:r>
          </a:p>
        </p:txBody>
      </p:sp>
      <p:sp>
        <p:nvSpPr>
          <p:cNvPr id="289" name="Shape 289"/>
          <p:cNvSpPr txBox="1"/>
          <p:nvPr/>
        </p:nvSpPr>
        <p:spPr>
          <a:xfrm>
            <a:off x="4855038" y="4923467"/>
            <a:ext cx="1422069" cy="209801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Cohort</a:t>
            </a:r>
          </a:p>
        </p:txBody>
      </p:sp>
      <p:sp>
        <p:nvSpPr>
          <p:cNvPr id="294" name="Shape 294"/>
          <p:cNvSpPr txBox="1"/>
          <p:nvPr/>
        </p:nvSpPr>
        <p:spPr>
          <a:xfrm rot="5400000">
            <a:off x="5226105" y="2024194"/>
            <a:ext cx="549833" cy="2448124"/>
          </a:xfrm>
          <a:prstGeom prst="rect">
            <a:avLst/>
          </a:prstGeom>
          <a:noFill/>
          <a:ln>
            <a:noFill/>
          </a:ln>
        </p:spPr>
        <p:txBody>
          <a:bodyPr vert="vert270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6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Standardized derived elements</a:t>
            </a:r>
          </a:p>
        </p:txBody>
      </p:sp>
      <p:sp>
        <p:nvSpPr>
          <p:cNvPr id="295" name="Shape 295"/>
          <p:cNvSpPr/>
          <p:nvPr/>
        </p:nvSpPr>
        <p:spPr>
          <a:xfrm>
            <a:off x="4206966" y="1044582"/>
            <a:ext cx="2617488" cy="1943582"/>
          </a:xfrm>
          <a:prstGeom prst="rect">
            <a:avLst/>
          </a:prstGeom>
          <a:solidFill>
            <a:schemeClr val="accent2">
              <a:alpha val="24710"/>
            </a:schemeClr>
          </a:solidFill>
          <a:ln w="254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6" name="Shape 296"/>
          <p:cNvSpPr/>
          <p:nvPr/>
        </p:nvSpPr>
        <p:spPr>
          <a:xfrm>
            <a:off x="4206966" y="5637207"/>
            <a:ext cx="2617937" cy="1142858"/>
          </a:xfrm>
          <a:prstGeom prst="rect">
            <a:avLst/>
          </a:prstGeom>
          <a:solidFill>
            <a:srgbClr val="92D050">
              <a:alpha val="24710"/>
            </a:srgbClr>
          </a:solidFill>
          <a:ln w="25400" cap="flat" cmpd="sng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7" name="Shape 297"/>
          <p:cNvSpPr/>
          <p:nvPr/>
        </p:nvSpPr>
        <p:spPr>
          <a:xfrm>
            <a:off x="76200" y="1055466"/>
            <a:ext cx="4060329" cy="5724599"/>
          </a:xfrm>
          <a:prstGeom prst="rect">
            <a:avLst/>
          </a:prstGeom>
          <a:solidFill>
            <a:schemeClr val="accent1">
              <a:alpha val="24710"/>
            </a:schemeClr>
          </a:solidFill>
          <a:ln w="254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" name="Shape 298"/>
          <p:cNvSpPr txBox="1"/>
          <p:nvPr/>
        </p:nvSpPr>
        <p:spPr>
          <a:xfrm rot="-5400000">
            <a:off x="-2589328" y="3701052"/>
            <a:ext cx="5724600" cy="43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6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Standardized clinical data</a:t>
            </a:r>
          </a:p>
        </p:txBody>
      </p:sp>
      <p:sp>
        <p:nvSpPr>
          <p:cNvPr id="299" name="Shape 299"/>
          <p:cNvSpPr txBox="1"/>
          <p:nvPr/>
        </p:nvSpPr>
        <p:spPr>
          <a:xfrm>
            <a:off x="1774010" y="2871835"/>
            <a:ext cx="18327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Drug_exposure</a:t>
            </a:r>
          </a:p>
        </p:txBody>
      </p:sp>
      <p:sp>
        <p:nvSpPr>
          <p:cNvPr id="300" name="Shape 300"/>
          <p:cNvSpPr txBox="1"/>
          <p:nvPr/>
        </p:nvSpPr>
        <p:spPr>
          <a:xfrm>
            <a:off x="1770095" y="2485324"/>
            <a:ext cx="18327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Condition_occurrence</a:t>
            </a:r>
          </a:p>
        </p:txBody>
      </p:sp>
      <p:sp>
        <p:nvSpPr>
          <p:cNvPr id="301" name="Shape 301"/>
          <p:cNvSpPr txBox="1"/>
          <p:nvPr/>
        </p:nvSpPr>
        <p:spPr>
          <a:xfrm>
            <a:off x="1773898" y="3261049"/>
            <a:ext cx="1832700" cy="274199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Procedure</a:t>
            </a:r>
            <a:r>
              <a:rPr lang="en-US" sz="7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_</a:t>
            </a: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occurrence</a:t>
            </a:r>
          </a:p>
        </p:txBody>
      </p:sp>
      <p:sp>
        <p:nvSpPr>
          <p:cNvPr id="302" name="Shape 302"/>
          <p:cNvSpPr txBox="1"/>
          <p:nvPr/>
        </p:nvSpPr>
        <p:spPr>
          <a:xfrm>
            <a:off x="1175617" y="1738878"/>
            <a:ext cx="1832700" cy="278194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Visit_occurrence</a:t>
            </a:r>
          </a:p>
        </p:txBody>
      </p:sp>
      <p:sp>
        <p:nvSpPr>
          <p:cNvPr id="303" name="Shape 303"/>
          <p:cNvSpPr txBox="1"/>
          <p:nvPr/>
        </p:nvSpPr>
        <p:spPr>
          <a:xfrm>
            <a:off x="1779138" y="4050201"/>
            <a:ext cx="18327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Measurement</a:t>
            </a:r>
          </a:p>
        </p:txBody>
      </p:sp>
      <p:sp>
        <p:nvSpPr>
          <p:cNvPr id="304" name="Shape 304"/>
          <p:cNvSpPr txBox="1"/>
          <p:nvPr/>
        </p:nvSpPr>
        <p:spPr>
          <a:xfrm>
            <a:off x="1524000" y="1363979"/>
            <a:ext cx="18327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Observation_period</a:t>
            </a:r>
          </a:p>
        </p:txBody>
      </p:sp>
      <p:sp>
        <p:nvSpPr>
          <p:cNvPr id="305" name="Shape 305"/>
          <p:cNvSpPr txBox="1"/>
          <p:nvPr/>
        </p:nvSpPr>
        <p:spPr>
          <a:xfrm>
            <a:off x="4704900" y="6441861"/>
            <a:ext cx="1645800" cy="261773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Payer_plan_period</a:t>
            </a:r>
          </a:p>
        </p:txBody>
      </p:sp>
      <p:sp>
        <p:nvSpPr>
          <p:cNvPr id="306" name="Shape 306"/>
          <p:cNvSpPr txBox="1"/>
          <p:nvPr/>
        </p:nvSpPr>
        <p:spPr>
          <a:xfrm>
            <a:off x="4884578" y="2639886"/>
            <a:ext cx="13143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Provider</a:t>
            </a:r>
          </a:p>
        </p:txBody>
      </p:sp>
      <p:sp>
        <p:nvSpPr>
          <p:cNvPr id="308" name="Shape 308"/>
          <p:cNvSpPr txBox="1"/>
          <p:nvPr/>
        </p:nvSpPr>
        <p:spPr>
          <a:xfrm>
            <a:off x="4941260" y="1529214"/>
            <a:ext cx="1190228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Location</a:t>
            </a:r>
          </a:p>
        </p:txBody>
      </p:sp>
      <p:sp>
        <p:nvSpPr>
          <p:cNvPr id="320" name="Shape 320"/>
          <p:cNvSpPr txBox="1"/>
          <p:nvPr/>
        </p:nvSpPr>
        <p:spPr>
          <a:xfrm>
            <a:off x="4704900" y="6107035"/>
            <a:ext cx="1645800" cy="261773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Cost</a:t>
            </a:r>
          </a:p>
        </p:txBody>
      </p:sp>
      <p:sp>
        <p:nvSpPr>
          <p:cNvPr id="321" name="Shape 321"/>
          <p:cNvSpPr txBox="1"/>
          <p:nvPr/>
        </p:nvSpPr>
        <p:spPr>
          <a:xfrm>
            <a:off x="1773898" y="3660987"/>
            <a:ext cx="18327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Device_exposure</a:t>
            </a:r>
          </a:p>
        </p:txBody>
      </p:sp>
      <p:sp>
        <p:nvSpPr>
          <p:cNvPr id="322" name="Shape 322"/>
          <p:cNvSpPr txBox="1"/>
          <p:nvPr/>
        </p:nvSpPr>
        <p:spPr>
          <a:xfrm>
            <a:off x="1782954" y="5649702"/>
            <a:ext cx="18327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Observation</a:t>
            </a:r>
          </a:p>
        </p:txBody>
      </p:sp>
      <p:cxnSp>
        <p:nvCxnSpPr>
          <p:cNvPr id="328" name="Shape 328"/>
          <p:cNvCxnSpPr>
            <a:cxnSpLocks/>
            <a:stCxn id="302" idx="1"/>
            <a:endCxn id="301" idx="1"/>
          </p:cNvCxnSpPr>
          <p:nvPr/>
        </p:nvCxnSpPr>
        <p:spPr>
          <a:xfrm rot="10800000" flipH="1" flipV="1">
            <a:off x="1175616" y="1877975"/>
            <a:ext cx="598281" cy="1520174"/>
          </a:xfrm>
          <a:prstGeom prst="curvedConnector3">
            <a:avLst>
              <a:gd name="adj1" fmla="val -38209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9" name="Shape 329"/>
          <p:cNvCxnSpPr>
            <a:cxnSpLocks/>
            <a:stCxn id="302" idx="1"/>
            <a:endCxn id="299" idx="1"/>
          </p:cNvCxnSpPr>
          <p:nvPr/>
        </p:nvCxnSpPr>
        <p:spPr>
          <a:xfrm rot="10800000" flipH="1" flipV="1">
            <a:off x="1175616" y="1877975"/>
            <a:ext cx="598393" cy="1130960"/>
          </a:xfrm>
          <a:prstGeom prst="curvedConnector3">
            <a:avLst>
              <a:gd name="adj1" fmla="val -38202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0" name="Shape 330"/>
          <p:cNvCxnSpPr>
            <a:cxnSpLocks/>
            <a:stCxn id="302" idx="1"/>
            <a:endCxn id="321" idx="1"/>
          </p:cNvCxnSpPr>
          <p:nvPr/>
        </p:nvCxnSpPr>
        <p:spPr>
          <a:xfrm rot="10800000" flipH="1" flipV="1">
            <a:off x="1175616" y="1877975"/>
            <a:ext cx="598281" cy="1920112"/>
          </a:xfrm>
          <a:prstGeom prst="curvedConnector3">
            <a:avLst>
              <a:gd name="adj1" fmla="val -38209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1" name="Shape 331"/>
          <p:cNvCxnSpPr>
            <a:cxnSpLocks/>
            <a:stCxn id="302" idx="1"/>
            <a:endCxn id="300" idx="1"/>
          </p:cNvCxnSpPr>
          <p:nvPr/>
        </p:nvCxnSpPr>
        <p:spPr>
          <a:xfrm rot="10800000" flipH="1" flipV="1">
            <a:off x="1175617" y="1877974"/>
            <a:ext cx="594478" cy="744449"/>
          </a:xfrm>
          <a:prstGeom prst="curvedConnector3">
            <a:avLst>
              <a:gd name="adj1" fmla="val -38454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2" name="Shape 332"/>
          <p:cNvCxnSpPr>
            <a:cxnSpLocks/>
            <a:stCxn id="302" idx="1"/>
            <a:endCxn id="322" idx="1"/>
          </p:cNvCxnSpPr>
          <p:nvPr/>
        </p:nvCxnSpPr>
        <p:spPr>
          <a:xfrm rot="10800000" flipH="1" flipV="1">
            <a:off x="1175616" y="1877974"/>
            <a:ext cx="607337" cy="3908827"/>
          </a:xfrm>
          <a:prstGeom prst="curvedConnector3">
            <a:avLst>
              <a:gd name="adj1" fmla="val -3764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3" name="Shape 333"/>
          <p:cNvCxnSpPr>
            <a:cxnSpLocks/>
            <a:stCxn id="302" idx="1"/>
            <a:endCxn id="303" idx="1"/>
          </p:cNvCxnSpPr>
          <p:nvPr/>
        </p:nvCxnSpPr>
        <p:spPr>
          <a:xfrm rot="10800000" flipH="1" flipV="1">
            <a:off x="1175616" y="1877975"/>
            <a:ext cx="603521" cy="2309326"/>
          </a:xfrm>
          <a:prstGeom prst="curvedConnector3">
            <a:avLst>
              <a:gd name="adj1" fmla="val -37878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5" name="Shape 335"/>
          <p:cNvSpPr txBox="1"/>
          <p:nvPr/>
        </p:nvSpPr>
        <p:spPr>
          <a:xfrm>
            <a:off x="1785595" y="4451751"/>
            <a:ext cx="18327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Note</a:t>
            </a:r>
          </a:p>
        </p:txBody>
      </p:sp>
      <p:cxnSp>
        <p:nvCxnSpPr>
          <p:cNvPr id="336" name="Shape 336"/>
          <p:cNvCxnSpPr>
            <a:cxnSpLocks/>
            <a:stCxn id="302" idx="1"/>
            <a:endCxn id="335" idx="1"/>
          </p:cNvCxnSpPr>
          <p:nvPr/>
        </p:nvCxnSpPr>
        <p:spPr>
          <a:xfrm rot="10800000" flipH="1" flipV="1">
            <a:off x="1175617" y="1877975"/>
            <a:ext cx="609978" cy="2710876"/>
          </a:xfrm>
          <a:prstGeom prst="curvedConnector3">
            <a:avLst>
              <a:gd name="adj1" fmla="val -37477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8" name="Shape 338"/>
          <p:cNvSpPr txBox="1"/>
          <p:nvPr/>
        </p:nvSpPr>
        <p:spPr>
          <a:xfrm>
            <a:off x="4283839" y="994424"/>
            <a:ext cx="2448125" cy="28192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6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Standardized health system data</a:t>
            </a:r>
          </a:p>
        </p:txBody>
      </p:sp>
      <p:sp>
        <p:nvSpPr>
          <p:cNvPr id="339" name="Shape 339"/>
          <p:cNvSpPr txBox="1"/>
          <p:nvPr/>
        </p:nvSpPr>
        <p:spPr>
          <a:xfrm>
            <a:off x="1793928" y="6431400"/>
            <a:ext cx="1832699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Fact_relationship</a:t>
            </a:r>
          </a:p>
        </p:txBody>
      </p:sp>
      <p:sp>
        <p:nvSpPr>
          <p:cNvPr id="341" name="Shape 341"/>
          <p:cNvSpPr txBox="1"/>
          <p:nvPr/>
        </p:nvSpPr>
        <p:spPr>
          <a:xfrm>
            <a:off x="1787179" y="6036241"/>
            <a:ext cx="18327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Specimen</a:t>
            </a:r>
          </a:p>
        </p:txBody>
      </p:sp>
      <p:sp>
        <p:nvSpPr>
          <p:cNvPr id="345" name="Shape 345"/>
          <p:cNvSpPr txBox="1"/>
          <p:nvPr/>
        </p:nvSpPr>
        <p:spPr>
          <a:xfrm rot="5400000">
            <a:off x="5267239" y="4468250"/>
            <a:ext cx="488445" cy="2608994"/>
          </a:xfrm>
          <a:prstGeom prst="rect">
            <a:avLst/>
          </a:prstGeom>
          <a:noFill/>
          <a:ln>
            <a:noFill/>
          </a:ln>
        </p:spPr>
        <p:txBody>
          <a:bodyPr vert="vert270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6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Standardized health economics</a:t>
            </a:r>
          </a:p>
        </p:txBody>
      </p:sp>
      <p:cxnSp>
        <p:nvCxnSpPr>
          <p:cNvPr id="131" name="Shape 313">
            <a:extLst>
              <a:ext uri="{FF2B5EF4-FFF2-40B4-BE49-F238E27FC236}">
                <a16:creationId xmlns:a16="http://schemas.microsoft.com/office/drawing/2014/main" id="{464924C2-7871-4BF3-B413-B2C800F515E2}"/>
              </a:ext>
            </a:extLst>
          </p:cNvPr>
          <p:cNvCxnSpPr>
            <a:cxnSpLocks/>
            <a:stCxn id="335" idx="2"/>
            <a:endCxn id="122" idx="1"/>
          </p:cNvCxnSpPr>
          <p:nvPr/>
        </p:nvCxnSpPr>
        <p:spPr>
          <a:xfrm rot="16200000" flipH="1">
            <a:off x="2675782" y="4752114"/>
            <a:ext cx="243048" cy="190722"/>
          </a:xfrm>
          <a:prstGeom prst="bentConnector2">
            <a:avLst/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4961A055-4DD3-4F74-861A-492D997B2474}"/>
              </a:ext>
            </a:extLst>
          </p:cNvPr>
          <p:cNvGrpSpPr/>
          <p:nvPr/>
        </p:nvGrpSpPr>
        <p:grpSpPr>
          <a:xfrm>
            <a:off x="6866111" y="1024686"/>
            <a:ext cx="2212796" cy="1144041"/>
            <a:chOff x="6758185" y="1037134"/>
            <a:chExt cx="2301628" cy="1000530"/>
          </a:xfrm>
        </p:grpSpPr>
        <p:sp>
          <p:nvSpPr>
            <p:cNvPr id="342" name="Shape 342"/>
            <p:cNvSpPr/>
            <p:nvPr/>
          </p:nvSpPr>
          <p:spPr>
            <a:xfrm>
              <a:off x="6773813" y="1055466"/>
              <a:ext cx="2286000" cy="982198"/>
            </a:xfrm>
            <a:prstGeom prst="rect">
              <a:avLst/>
            </a:prstGeom>
            <a:solidFill>
              <a:srgbClr val="00B0F0">
                <a:alpha val="24710"/>
              </a:srgbClr>
            </a:solidFill>
            <a:ln w="2540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3" name="Shape 343"/>
            <p:cNvSpPr txBox="1"/>
            <p:nvPr/>
          </p:nvSpPr>
          <p:spPr>
            <a:xfrm>
              <a:off x="7039371" y="1339601"/>
              <a:ext cx="1734900" cy="27420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Calibri"/>
                <a:buNone/>
              </a:pPr>
              <a:r>
                <a:rPr lang="en-US" sz="12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CDM_source</a:t>
              </a:r>
            </a:p>
          </p:txBody>
        </p:sp>
        <p:sp>
          <p:nvSpPr>
            <p:cNvPr id="344" name="Shape 344"/>
            <p:cNvSpPr txBox="1"/>
            <p:nvPr/>
          </p:nvSpPr>
          <p:spPr>
            <a:xfrm>
              <a:off x="6758185" y="1037134"/>
              <a:ext cx="22860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Calibri"/>
                <a:buNone/>
              </a:pPr>
              <a:r>
                <a:rPr lang="en-US" sz="1600" b="1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Standardized metadata</a:t>
              </a:r>
            </a:p>
          </p:txBody>
        </p:sp>
        <p:sp>
          <p:nvSpPr>
            <p:cNvPr id="88" name="Shape 343">
              <a:extLst>
                <a:ext uri="{FF2B5EF4-FFF2-40B4-BE49-F238E27FC236}">
                  <a16:creationId xmlns:a16="http://schemas.microsoft.com/office/drawing/2014/main" id="{62B84AF8-E476-4281-98AB-01FFF19D4279}"/>
                </a:ext>
              </a:extLst>
            </p:cNvPr>
            <p:cNvSpPr txBox="1"/>
            <p:nvPr/>
          </p:nvSpPr>
          <p:spPr>
            <a:xfrm>
              <a:off x="7042426" y="1679901"/>
              <a:ext cx="1734900" cy="27420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Calibri"/>
                <a:buNone/>
              </a:pPr>
              <a:r>
                <a:rPr lang="en-US" sz="12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Metadata</a:t>
              </a:r>
            </a:p>
          </p:txBody>
        </p:sp>
      </p:grpSp>
      <p:cxnSp>
        <p:nvCxnSpPr>
          <p:cNvPr id="271" name="Connector: Elbow 270">
            <a:extLst>
              <a:ext uri="{FF2B5EF4-FFF2-40B4-BE49-F238E27FC236}">
                <a16:creationId xmlns:a16="http://schemas.microsoft.com/office/drawing/2014/main" id="{C1C10BF6-C125-4BDC-BEDF-993802209817}"/>
              </a:ext>
            </a:extLst>
          </p:cNvPr>
          <p:cNvCxnSpPr>
            <a:cxnSpLocks/>
            <a:stCxn id="346" idx="2"/>
            <a:endCxn id="322" idx="1"/>
          </p:cNvCxnSpPr>
          <p:nvPr/>
        </p:nvCxnSpPr>
        <p:spPr>
          <a:xfrm rot="16200000" flipH="1">
            <a:off x="-905980" y="3097868"/>
            <a:ext cx="4390214" cy="987654"/>
          </a:xfrm>
          <a:prstGeom prst="bentConnector2">
            <a:avLst/>
          </a:prstGeom>
          <a:ln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6" name="Shape 346"/>
          <p:cNvSpPr txBox="1"/>
          <p:nvPr/>
        </p:nvSpPr>
        <p:spPr>
          <a:xfrm>
            <a:off x="147600" y="1122388"/>
            <a:ext cx="12954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Person</a:t>
            </a:r>
          </a:p>
        </p:txBody>
      </p:sp>
      <p:sp>
        <p:nvSpPr>
          <p:cNvPr id="384" name="Shape 321">
            <a:extLst>
              <a:ext uri="{FF2B5EF4-FFF2-40B4-BE49-F238E27FC236}">
                <a16:creationId xmlns:a16="http://schemas.microsoft.com/office/drawing/2014/main" id="{B0656666-3BCF-445E-9D9B-45919A81946E}"/>
              </a:ext>
            </a:extLst>
          </p:cNvPr>
          <p:cNvSpPr txBox="1"/>
          <p:nvPr/>
        </p:nvSpPr>
        <p:spPr>
          <a:xfrm>
            <a:off x="1784601" y="5261214"/>
            <a:ext cx="18327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Survey_conduct</a:t>
            </a:r>
          </a:p>
        </p:txBody>
      </p:sp>
      <p:cxnSp>
        <p:nvCxnSpPr>
          <p:cNvPr id="385" name="Shape 331">
            <a:extLst>
              <a:ext uri="{FF2B5EF4-FFF2-40B4-BE49-F238E27FC236}">
                <a16:creationId xmlns:a16="http://schemas.microsoft.com/office/drawing/2014/main" id="{AA25D269-D3F4-42C6-91D0-77DE2514DC39}"/>
              </a:ext>
            </a:extLst>
          </p:cNvPr>
          <p:cNvCxnSpPr>
            <a:cxnSpLocks/>
            <a:stCxn id="302" idx="1"/>
            <a:endCxn id="384" idx="1"/>
          </p:cNvCxnSpPr>
          <p:nvPr/>
        </p:nvCxnSpPr>
        <p:spPr>
          <a:xfrm rot="10800000" flipH="1" flipV="1">
            <a:off x="1175617" y="1877974"/>
            <a:ext cx="608984" cy="3520339"/>
          </a:xfrm>
          <a:prstGeom prst="curvedConnector3">
            <a:avLst>
              <a:gd name="adj1" fmla="val -37538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9" name="Shape 308">
            <a:extLst>
              <a:ext uri="{FF2B5EF4-FFF2-40B4-BE49-F238E27FC236}">
                <a16:creationId xmlns:a16="http://schemas.microsoft.com/office/drawing/2014/main" id="{7A88CEA1-968C-421C-9C7D-0626A55290E2}"/>
              </a:ext>
            </a:extLst>
          </p:cNvPr>
          <p:cNvSpPr txBox="1"/>
          <p:nvPr/>
        </p:nvSpPr>
        <p:spPr>
          <a:xfrm>
            <a:off x="4948211" y="1914349"/>
            <a:ext cx="1183277" cy="230523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Location_history</a:t>
            </a:r>
          </a:p>
        </p:txBody>
      </p:sp>
      <p:cxnSp>
        <p:nvCxnSpPr>
          <p:cNvPr id="421" name="Shape 334">
            <a:extLst>
              <a:ext uri="{FF2B5EF4-FFF2-40B4-BE49-F238E27FC236}">
                <a16:creationId xmlns:a16="http://schemas.microsoft.com/office/drawing/2014/main" id="{5F3F3AC9-EA73-44F1-8366-DBF06714D03D}"/>
              </a:ext>
            </a:extLst>
          </p:cNvPr>
          <p:cNvCxnSpPr>
            <a:cxnSpLocks/>
            <a:stCxn id="308" idx="2"/>
            <a:endCxn id="419" idx="0"/>
          </p:cNvCxnSpPr>
          <p:nvPr/>
        </p:nvCxnSpPr>
        <p:spPr>
          <a:xfrm>
            <a:off x="5536374" y="1803414"/>
            <a:ext cx="3476" cy="11093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70" name="Connector: Elbow 269">
            <a:extLst>
              <a:ext uri="{FF2B5EF4-FFF2-40B4-BE49-F238E27FC236}">
                <a16:creationId xmlns:a16="http://schemas.microsoft.com/office/drawing/2014/main" id="{2C971872-50DB-4EAD-BC5F-9107F71D16F1}"/>
              </a:ext>
            </a:extLst>
          </p:cNvPr>
          <p:cNvCxnSpPr>
            <a:stCxn id="346" idx="3"/>
            <a:endCxn id="308" idx="1"/>
          </p:cNvCxnSpPr>
          <p:nvPr/>
        </p:nvCxnSpPr>
        <p:spPr>
          <a:xfrm>
            <a:off x="1443000" y="1259488"/>
            <a:ext cx="3498260" cy="406826"/>
          </a:xfrm>
          <a:prstGeom prst="bentConnector3">
            <a:avLst>
              <a:gd name="adj1" fmla="val 57644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1" name="Connector: Elbow 310">
            <a:extLst>
              <a:ext uri="{FF2B5EF4-FFF2-40B4-BE49-F238E27FC236}">
                <a16:creationId xmlns:a16="http://schemas.microsoft.com/office/drawing/2014/main" id="{CA7219EC-791C-4171-82ED-384A56CBA266}"/>
              </a:ext>
            </a:extLst>
          </p:cNvPr>
          <p:cNvCxnSpPr>
            <a:cxnSpLocks/>
            <a:stCxn id="307" idx="3"/>
            <a:endCxn id="308" idx="3"/>
          </p:cNvCxnSpPr>
          <p:nvPr/>
        </p:nvCxnSpPr>
        <p:spPr>
          <a:xfrm flipH="1" flipV="1">
            <a:off x="6131488" y="1666314"/>
            <a:ext cx="67390" cy="713508"/>
          </a:xfrm>
          <a:prstGeom prst="bentConnector3">
            <a:avLst>
              <a:gd name="adj1" fmla="val -339219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7" name="Shape 331">
            <a:extLst>
              <a:ext uri="{FF2B5EF4-FFF2-40B4-BE49-F238E27FC236}">
                <a16:creationId xmlns:a16="http://schemas.microsoft.com/office/drawing/2014/main" id="{A308E73F-CCE2-4533-84AD-DC54852E1688}"/>
              </a:ext>
            </a:extLst>
          </p:cNvPr>
          <p:cNvCxnSpPr>
            <a:cxnSpLocks/>
            <a:stCxn id="306" idx="1"/>
            <a:endCxn id="302" idx="3"/>
          </p:cNvCxnSpPr>
          <p:nvPr/>
        </p:nvCxnSpPr>
        <p:spPr>
          <a:xfrm rot="10800000">
            <a:off x="3008318" y="1877976"/>
            <a:ext cx="1876261" cy="899011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1" name="Shape 331">
            <a:extLst>
              <a:ext uri="{FF2B5EF4-FFF2-40B4-BE49-F238E27FC236}">
                <a16:creationId xmlns:a16="http://schemas.microsoft.com/office/drawing/2014/main" id="{B9CABFBB-B553-43B2-BA89-FB735C1BB679}"/>
              </a:ext>
            </a:extLst>
          </p:cNvPr>
          <p:cNvCxnSpPr>
            <a:cxnSpLocks/>
            <a:stCxn id="306" idx="1"/>
            <a:endCxn id="171" idx="3"/>
          </p:cNvCxnSpPr>
          <p:nvPr/>
        </p:nvCxnSpPr>
        <p:spPr>
          <a:xfrm rot="10800000">
            <a:off x="3917270" y="2241216"/>
            <a:ext cx="967309" cy="535770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4" name="Shape 331">
            <a:extLst>
              <a:ext uri="{FF2B5EF4-FFF2-40B4-BE49-F238E27FC236}">
                <a16:creationId xmlns:a16="http://schemas.microsoft.com/office/drawing/2014/main" id="{65190F8F-E018-4315-9891-B0F5F3B35A7D}"/>
              </a:ext>
            </a:extLst>
          </p:cNvPr>
          <p:cNvCxnSpPr>
            <a:cxnSpLocks/>
            <a:stCxn id="306" idx="1"/>
            <a:endCxn id="300" idx="3"/>
          </p:cNvCxnSpPr>
          <p:nvPr/>
        </p:nvCxnSpPr>
        <p:spPr>
          <a:xfrm rot="10800000">
            <a:off x="3602796" y="2622424"/>
            <a:ext cx="1281783" cy="154562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7" name="Shape 331">
            <a:extLst>
              <a:ext uri="{FF2B5EF4-FFF2-40B4-BE49-F238E27FC236}">
                <a16:creationId xmlns:a16="http://schemas.microsoft.com/office/drawing/2014/main" id="{FB39CA2C-B69F-47A0-8B97-17985D48F691}"/>
              </a:ext>
            </a:extLst>
          </p:cNvPr>
          <p:cNvCxnSpPr>
            <a:cxnSpLocks/>
            <a:stCxn id="306" idx="1"/>
            <a:endCxn id="299" idx="3"/>
          </p:cNvCxnSpPr>
          <p:nvPr/>
        </p:nvCxnSpPr>
        <p:spPr>
          <a:xfrm rot="10800000" flipV="1">
            <a:off x="3606710" y="2776985"/>
            <a:ext cx="1277868" cy="231949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0" name="Shape 331">
            <a:extLst>
              <a:ext uri="{FF2B5EF4-FFF2-40B4-BE49-F238E27FC236}">
                <a16:creationId xmlns:a16="http://schemas.microsoft.com/office/drawing/2014/main" id="{E9145A44-54D5-4946-97EF-D0E44C638858}"/>
              </a:ext>
            </a:extLst>
          </p:cNvPr>
          <p:cNvCxnSpPr>
            <a:cxnSpLocks/>
            <a:stCxn id="306" idx="1"/>
            <a:endCxn id="301" idx="3"/>
          </p:cNvCxnSpPr>
          <p:nvPr/>
        </p:nvCxnSpPr>
        <p:spPr>
          <a:xfrm rot="10800000" flipV="1">
            <a:off x="3606598" y="2776985"/>
            <a:ext cx="1277980" cy="621163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9" name="Shape 331">
            <a:extLst>
              <a:ext uri="{FF2B5EF4-FFF2-40B4-BE49-F238E27FC236}">
                <a16:creationId xmlns:a16="http://schemas.microsoft.com/office/drawing/2014/main" id="{A6E20CA1-A034-42B5-9195-9697DD27737C}"/>
              </a:ext>
            </a:extLst>
          </p:cNvPr>
          <p:cNvCxnSpPr>
            <a:cxnSpLocks/>
            <a:stCxn id="306" idx="1"/>
            <a:endCxn id="321" idx="3"/>
          </p:cNvCxnSpPr>
          <p:nvPr/>
        </p:nvCxnSpPr>
        <p:spPr>
          <a:xfrm rot="10800000" flipV="1">
            <a:off x="3606598" y="2776985"/>
            <a:ext cx="1277980" cy="1021101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2" name="Shape 331">
            <a:extLst>
              <a:ext uri="{FF2B5EF4-FFF2-40B4-BE49-F238E27FC236}">
                <a16:creationId xmlns:a16="http://schemas.microsoft.com/office/drawing/2014/main" id="{90281ACD-7244-46A7-B995-5A96A8FDAC9A}"/>
              </a:ext>
            </a:extLst>
          </p:cNvPr>
          <p:cNvCxnSpPr>
            <a:cxnSpLocks/>
            <a:stCxn id="306" idx="1"/>
            <a:endCxn id="303" idx="3"/>
          </p:cNvCxnSpPr>
          <p:nvPr/>
        </p:nvCxnSpPr>
        <p:spPr>
          <a:xfrm rot="10800000" flipV="1">
            <a:off x="3611838" y="2776985"/>
            <a:ext cx="1272740" cy="1410315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5" name="Shape 331">
            <a:extLst>
              <a:ext uri="{FF2B5EF4-FFF2-40B4-BE49-F238E27FC236}">
                <a16:creationId xmlns:a16="http://schemas.microsoft.com/office/drawing/2014/main" id="{7A287D35-4D93-485A-B96B-547F2B4CBBE1}"/>
              </a:ext>
            </a:extLst>
          </p:cNvPr>
          <p:cNvCxnSpPr>
            <a:cxnSpLocks/>
            <a:stCxn id="306" idx="1"/>
            <a:endCxn id="335" idx="3"/>
          </p:cNvCxnSpPr>
          <p:nvPr/>
        </p:nvCxnSpPr>
        <p:spPr>
          <a:xfrm rot="10800000" flipV="1">
            <a:off x="3618296" y="2776985"/>
            <a:ext cx="1266283" cy="1811865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8" name="Shape 331">
            <a:extLst>
              <a:ext uri="{FF2B5EF4-FFF2-40B4-BE49-F238E27FC236}">
                <a16:creationId xmlns:a16="http://schemas.microsoft.com/office/drawing/2014/main" id="{9E567D6B-1B4A-43D7-8575-7E9828613433}"/>
              </a:ext>
            </a:extLst>
          </p:cNvPr>
          <p:cNvCxnSpPr>
            <a:cxnSpLocks/>
            <a:stCxn id="306" idx="1"/>
            <a:endCxn id="384" idx="3"/>
          </p:cNvCxnSpPr>
          <p:nvPr/>
        </p:nvCxnSpPr>
        <p:spPr>
          <a:xfrm rot="10800000" flipV="1">
            <a:off x="3617302" y="2776986"/>
            <a:ext cx="1267277" cy="2621328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1" name="Shape 331">
            <a:extLst>
              <a:ext uri="{FF2B5EF4-FFF2-40B4-BE49-F238E27FC236}">
                <a16:creationId xmlns:a16="http://schemas.microsoft.com/office/drawing/2014/main" id="{09AD5AAF-C42E-46C6-AA20-EC8F4562B5DF}"/>
              </a:ext>
            </a:extLst>
          </p:cNvPr>
          <p:cNvCxnSpPr>
            <a:cxnSpLocks/>
            <a:stCxn id="306" idx="1"/>
            <a:endCxn id="322" idx="3"/>
          </p:cNvCxnSpPr>
          <p:nvPr/>
        </p:nvCxnSpPr>
        <p:spPr>
          <a:xfrm rot="10800000" flipV="1">
            <a:off x="3615654" y="2776986"/>
            <a:ext cx="1268924" cy="3009816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4" name="Connector: Elbow 123">
            <a:extLst>
              <a:ext uri="{FF2B5EF4-FFF2-40B4-BE49-F238E27FC236}">
                <a16:creationId xmlns:a16="http://schemas.microsoft.com/office/drawing/2014/main" id="{B90D4146-6D20-4B7B-B01B-D648BD2B0B4D}"/>
              </a:ext>
            </a:extLst>
          </p:cNvPr>
          <p:cNvCxnSpPr>
            <a:stCxn id="346" idx="2"/>
            <a:endCxn id="300" idx="1"/>
          </p:cNvCxnSpPr>
          <p:nvPr/>
        </p:nvCxnSpPr>
        <p:spPr>
          <a:xfrm rot="16200000" flipH="1">
            <a:off x="669779" y="1522108"/>
            <a:ext cx="1225836" cy="97479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7" name="Connector: Elbow 126">
            <a:extLst>
              <a:ext uri="{FF2B5EF4-FFF2-40B4-BE49-F238E27FC236}">
                <a16:creationId xmlns:a16="http://schemas.microsoft.com/office/drawing/2014/main" id="{BD3E8A99-06BB-4ECA-B2BA-CBD580A5B7BF}"/>
              </a:ext>
            </a:extLst>
          </p:cNvPr>
          <p:cNvCxnSpPr>
            <a:stCxn id="346" idx="2"/>
            <a:endCxn id="299" idx="1"/>
          </p:cNvCxnSpPr>
          <p:nvPr/>
        </p:nvCxnSpPr>
        <p:spPr>
          <a:xfrm rot="16200000" flipH="1">
            <a:off x="478482" y="1713406"/>
            <a:ext cx="1612347" cy="97871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9" name="Connector: Elbow 128">
            <a:extLst>
              <a:ext uri="{FF2B5EF4-FFF2-40B4-BE49-F238E27FC236}">
                <a16:creationId xmlns:a16="http://schemas.microsoft.com/office/drawing/2014/main" id="{7E60FCE9-62FF-4C1E-BE2E-0B49803B8DC5}"/>
              </a:ext>
            </a:extLst>
          </p:cNvPr>
          <p:cNvCxnSpPr>
            <a:stCxn id="346" idx="2"/>
            <a:endCxn id="301" idx="1"/>
          </p:cNvCxnSpPr>
          <p:nvPr/>
        </p:nvCxnSpPr>
        <p:spPr>
          <a:xfrm rot="16200000" flipH="1">
            <a:off x="283819" y="1908069"/>
            <a:ext cx="2001561" cy="97859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" name="Connector: Elbow 132">
            <a:extLst>
              <a:ext uri="{FF2B5EF4-FFF2-40B4-BE49-F238E27FC236}">
                <a16:creationId xmlns:a16="http://schemas.microsoft.com/office/drawing/2014/main" id="{34103985-9A74-4ECC-8371-13FB4C496C05}"/>
              </a:ext>
            </a:extLst>
          </p:cNvPr>
          <p:cNvCxnSpPr>
            <a:stCxn id="346" idx="2"/>
            <a:endCxn id="321" idx="1"/>
          </p:cNvCxnSpPr>
          <p:nvPr/>
        </p:nvCxnSpPr>
        <p:spPr>
          <a:xfrm rot="16200000" flipH="1">
            <a:off x="83850" y="2108038"/>
            <a:ext cx="2401499" cy="97859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8" name="Connector: Elbow 137">
            <a:extLst>
              <a:ext uri="{FF2B5EF4-FFF2-40B4-BE49-F238E27FC236}">
                <a16:creationId xmlns:a16="http://schemas.microsoft.com/office/drawing/2014/main" id="{268959C9-ED73-4DE8-8758-56E408CD8A1C}"/>
              </a:ext>
            </a:extLst>
          </p:cNvPr>
          <p:cNvCxnSpPr>
            <a:stCxn id="346" idx="2"/>
            <a:endCxn id="303" idx="1"/>
          </p:cNvCxnSpPr>
          <p:nvPr/>
        </p:nvCxnSpPr>
        <p:spPr>
          <a:xfrm rot="16200000" flipH="1">
            <a:off x="-108137" y="2300025"/>
            <a:ext cx="2790713" cy="98383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0" name="Connector: Elbow 139">
            <a:extLst>
              <a:ext uri="{FF2B5EF4-FFF2-40B4-BE49-F238E27FC236}">
                <a16:creationId xmlns:a16="http://schemas.microsoft.com/office/drawing/2014/main" id="{FB6FAC28-A09D-4CCF-9E74-E8410749A980}"/>
              </a:ext>
            </a:extLst>
          </p:cNvPr>
          <p:cNvCxnSpPr>
            <a:stCxn id="346" idx="2"/>
            <a:endCxn id="335" idx="1"/>
          </p:cNvCxnSpPr>
          <p:nvPr/>
        </p:nvCxnSpPr>
        <p:spPr>
          <a:xfrm rot="16200000" flipH="1">
            <a:off x="-305684" y="2497571"/>
            <a:ext cx="3192263" cy="99029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2" name="Connector: Elbow 141">
            <a:extLst>
              <a:ext uri="{FF2B5EF4-FFF2-40B4-BE49-F238E27FC236}">
                <a16:creationId xmlns:a16="http://schemas.microsoft.com/office/drawing/2014/main" id="{F1D686F3-A24A-46AF-8820-9BCDEBEB0BFF}"/>
              </a:ext>
            </a:extLst>
          </p:cNvPr>
          <p:cNvCxnSpPr>
            <a:stCxn id="346" idx="2"/>
            <a:endCxn id="384" idx="1"/>
          </p:cNvCxnSpPr>
          <p:nvPr/>
        </p:nvCxnSpPr>
        <p:spPr>
          <a:xfrm rot="16200000" flipH="1">
            <a:off x="-710913" y="2902800"/>
            <a:ext cx="4001726" cy="98930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Connector: Elbow 143">
            <a:extLst>
              <a:ext uri="{FF2B5EF4-FFF2-40B4-BE49-F238E27FC236}">
                <a16:creationId xmlns:a16="http://schemas.microsoft.com/office/drawing/2014/main" id="{B5A3618B-251B-4A58-ABB4-B335A3D2A6FE}"/>
              </a:ext>
            </a:extLst>
          </p:cNvPr>
          <p:cNvCxnSpPr>
            <a:stCxn id="346" idx="2"/>
            <a:endCxn id="322" idx="1"/>
          </p:cNvCxnSpPr>
          <p:nvPr/>
        </p:nvCxnSpPr>
        <p:spPr>
          <a:xfrm rot="16200000" flipH="1">
            <a:off x="-905980" y="3097868"/>
            <a:ext cx="4390214" cy="98765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6" name="Connector: Elbow 145">
            <a:extLst>
              <a:ext uri="{FF2B5EF4-FFF2-40B4-BE49-F238E27FC236}">
                <a16:creationId xmlns:a16="http://schemas.microsoft.com/office/drawing/2014/main" id="{6D7E0ADE-EB08-4D31-A556-0661ADA3A0F9}"/>
              </a:ext>
            </a:extLst>
          </p:cNvPr>
          <p:cNvCxnSpPr>
            <a:stCxn id="346" idx="2"/>
            <a:endCxn id="341" idx="1"/>
          </p:cNvCxnSpPr>
          <p:nvPr/>
        </p:nvCxnSpPr>
        <p:spPr>
          <a:xfrm rot="16200000" flipH="1">
            <a:off x="-1097137" y="3289024"/>
            <a:ext cx="4776753" cy="99187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8" name="Connector: Elbow 147">
            <a:extLst>
              <a:ext uri="{FF2B5EF4-FFF2-40B4-BE49-F238E27FC236}">
                <a16:creationId xmlns:a16="http://schemas.microsoft.com/office/drawing/2014/main" id="{08D8ECF4-D1D9-492D-AA76-C9DF71FA95B5}"/>
              </a:ext>
            </a:extLst>
          </p:cNvPr>
          <p:cNvCxnSpPr>
            <a:stCxn id="346" idx="2"/>
            <a:endCxn id="171" idx="1"/>
          </p:cNvCxnSpPr>
          <p:nvPr/>
        </p:nvCxnSpPr>
        <p:spPr>
          <a:xfrm rot="16200000" flipH="1">
            <a:off x="1339438" y="852449"/>
            <a:ext cx="844628" cy="193290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0" name="Connector: Elbow 149">
            <a:extLst>
              <a:ext uri="{FF2B5EF4-FFF2-40B4-BE49-F238E27FC236}">
                <a16:creationId xmlns:a16="http://schemas.microsoft.com/office/drawing/2014/main" id="{EADBD97F-586D-4DEE-A6E2-86CF975B3A47}"/>
              </a:ext>
            </a:extLst>
          </p:cNvPr>
          <p:cNvCxnSpPr>
            <a:stCxn id="346" idx="2"/>
            <a:endCxn id="302" idx="1"/>
          </p:cNvCxnSpPr>
          <p:nvPr/>
        </p:nvCxnSpPr>
        <p:spPr>
          <a:xfrm rot="16200000" flipH="1">
            <a:off x="744765" y="1447122"/>
            <a:ext cx="481387" cy="38031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2" name="Connector: Elbow 151">
            <a:extLst>
              <a:ext uri="{FF2B5EF4-FFF2-40B4-BE49-F238E27FC236}">
                <a16:creationId xmlns:a16="http://schemas.microsoft.com/office/drawing/2014/main" id="{6DD19F72-2A7A-4D66-B72E-16C87B91FD00}"/>
              </a:ext>
            </a:extLst>
          </p:cNvPr>
          <p:cNvCxnSpPr>
            <a:stCxn id="346" idx="2"/>
            <a:endCxn id="304" idx="1"/>
          </p:cNvCxnSpPr>
          <p:nvPr/>
        </p:nvCxnSpPr>
        <p:spPr>
          <a:xfrm rot="16200000" flipH="1">
            <a:off x="1107405" y="1084483"/>
            <a:ext cx="104491" cy="72870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2" name="Shape 292">
            <a:extLst>
              <a:ext uri="{FF2B5EF4-FFF2-40B4-BE49-F238E27FC236}">
                <a16:creationId xmlns:a16="http://schemas.microsoft.com/office/drawing/2014/main" id="{4048F99B-384C-4DC0-A8EF-C7F784EC4741}"/>
              </a:ext>
            </a:extLst>
          </p:cNvPr>
          <p:cNvSpPr txBox="1"/>
          <p:nvPr/>
        </p:nvSpPr>
        <p:spPr>
          <a:xfrm>
            <a:off x="2892667" y="4831899"/>
            <a:ext cx="1090117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Note_NLP</a:t>
            </a:r>
          </a:p>
        </p:txBody>
      </p:sp>
      <p:sp>
        <p:nvSpPr>
          <p:cNvPr id="171" name="Shape 302">
            <a:extLst>
              <a:ext uri="{FF2B5EF4-FFF2-40B4-BE49-F238E27FC236}">
                <a16:creationId xmlns:a16="http://schemas.microsoft.com/office/drawing/2014/main" id="{1F390DBA-A269-48A9-B57F-FAE4C0C5F8CB}"/>
              </a:ext>
            </a:extLst>
          </p:cNvPr>
          <p:cNvSpPr txBox="1"/>
          <p:nvPr/>
        </p:nvSpPr>
        <p:spPr>
          <a:xfrm>
            <a:off x="2728205" y="2102119"/>
            <a:ext cx="1189064" cy="278194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Visit_detail</a:t>
            </a:r>
          </a:p>
        </p:txBody>
      </p:sp>
      <p:cxnSp>
        <p:nvCxnSpPr>
          <p:cNvPr id="355" name="Shape 331">
            <a:extLst>
              <a:ext uri="{FF2B5EF4-FFF2-40B4-BE49-F238E27FC236}">
                <a16:creationId xmlns:a16="http://schemas.microsoft.com/office/drawing/2014/main" id="{949849E4-6E8B-419C-ACA9-A37AB9D29C4C}"/>
              </a:ext>
            </a:extLst>
          </p:cNvPr>
          <p:cNvCxnSpPr>
            <a:cxnSpLocks/>
            <a:stCxn id="302" idx="2"/>
            <a:endCxn id="171" idx="1"/>
          </p:cNvCxnSpPr>
          <p:nvPr/>
        </p:nvCxnSpPr>
        <p:spPr>
          <a:xfrm rot="16200000" flipH="1">
            <a:off x="2298014" y="1811025"/>
            <a:ext cx="224144" cy="636238"/>
          </a:xfrm>
          <a:prstGeom prst="curvedConnector2">
            <a:avLst/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5460CDCD-DCCB-4FA8-8FE0-05E6D025AFA9}"/>
              </a:ext>
            </a:extLst>
          </p:cNvPr>
          <p:cNvCxnSpPr>
            <a:stCxn id="306" idx="0"/>
            <a:endCxn id="307" idx="2"/>
          </p:cNvCxnSpPr>
          <p:nvPr/>
        </p:nvCxnSpPr>
        <p:spPr>
          <a:xfrm flipV="1">
            <a:off x="5541728" y="2516922"/>
            <a:ext cx="0" cy="1229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9" name="Arc 138">
            <a:extLst>
              <a:ext uri="{FF2B5EF4-FFF2-40B4-BE49-F238E27FC236}">
                <a16:creationId xmlns:a16="http://schemas.microsoft.com/office/drawing/2014/main" id="{8DC1A487-0487-45BF-B540-39CB8548E0E4}"/>
              </a:ext>
            </a:extLst>
          </p:cNvPr>
          <p:cNvSpPr/>
          <p:nvPr/>
        </p:nvSpPr>
        <p:spPr>
          <a:xfrm rot="661834">
            <a:off x="2237172" y="1963162"/>
            <a:ext cx="2673800" cy="481562"/>
          </a:xfrm>
          <a:prstGeom prst="arc">
            <a:avLst>
              <a:gd name="adj1" fmla="val 12002734"/>
              <a:gd name="adj2" fmla="val 21592798"/>
            </a:avLst>
          </a:prstGeom>
          <a:ln>
            <a:headEnd type="stealt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7" name="Arc 226">
            <a:extLst>
              <a:ext uri="{FF2B5EF4-FFF2-40B4-BE49-F238E27FC236}">
                <a16:creationId xmlns:a16="http://schemas.microsoft.com/office/drawing/2014/main" id="{A4F25A08-BB6C-4B73-AC2F-137C6264BE07}"/>
              </a:ext>
            </a:extLst>
          </p:cNvPr>
          <p:cNvSpPr/>
          <p:nvPr/>
        </p:nvSpPr>
        <p:spPr>
          <a:xfrm rot="175342">
            <a:off x="3762069" y="2218487"/>
            <a:ext cx="1132718" cy="478645"/>
          </a:xfrm>
          <a:prstGeom prst="arc">
            <a:avLst>
              <a:gd name="adj1" fmla="val 12002734"/>
              <a:gd name="adj2" fmla="val 21057973"/>
            </a:avLst>
          </a:prstGeom>
          <a:ln>
            <a:headEnd type="stealt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7" name="Shape 307"/>
          <p:cNvSpPr txBox="1"/>
          <p:nvPr/>
        </p:nvSpPr>
        <p:spPr>
          <a:xfrm>
            <a:off x="4884578" y="2242722"/>
            <a:ext cx="13143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Care_site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394AAF1-5441-42F5-92C3-4D88510EFA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24687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40B98-EFEC-400F-B9CA-4FB2AF9EB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52400"/>
            <a:ext cx="6818152" cy="838200"/>
          </a:xfrm>
        </p:spPr>
        <p:txBody>
          <a:bodyPr/>
          <a:lstStyle/>
          <a:p>
            <a:r>
              <a:rPr lang="en-US" dirty="0"/>
              <a:t>ETL Implementation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B897464-DF6F-45B7-8B7A-D99C37C55E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2834" y="1535113"/>
            <a:ext cx="4040188" cy="639762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/>
          <a:p>
            <a:r>
              <a:rPr lang="en-US" sz="3200" dirty="0"/>
              <a:t>Together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DE803E9-1A18-4E00-9EB4-38BACE9216F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/>
          <a:p>
            <a:r>
              <a:rPr lang="en-US" sz="3200" dirty="0"/>
              <a:t>On your Own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9889A3-E309-4493-9A69-654D2600933D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F17CEE-118D-4310-9272-888A0B2E1E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83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BAF756-8910-421B-89C8-C9248343B6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8516" y="2452291"/>
            <a:ext cx="2028825" cy="6000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7BE44F0-8B4C-4C62-BB50-1FFCE357BE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7134" y="2428478"/>
            <a:ext cx="2038350" cy="6477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E2004F0-3B90-4F43-B82D-69B0A397A5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8516" y="3138487"/>
            <a:ext cx="2028825" cy="581025"/>
          </a:xfrm>
          <a:prstGeom prst="rect">
            <a:avLst/>
          </a:prstGeom>
        </p:spPr>
      </p:pic>
      <p:pic>
        <p:nvPicPr>
          <p:cNvPr id="13" name="Picture 2" descr="Image result for pusheen working">
            <a:extLst>
              <a:ext uri="{FF2B5EF4-FFF2-40B4-BE49-F238E27FC236}">
                <a16:creationId xmlns:a16="http://schemas.microsoft.com/office/drawing/2014/main" id="{065EC370-6C21-48CE-A3B9-36B80641781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1772" y="3646023"/>
            <a:ext cx="2388280" cy="2388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 descr="Image result for pusheen transparent background">
            <a:extLst>
              <a:ext uri="{FF2B5EF4-FFF2-40B4-BE49-F238E27FC236}">
                <a16:creationId xmlns:a16="http://schemas.microsoft.com/office/drawing/2014/main" id="{E95F895A-8BE2-4EDA-892C-0AF48CB9B6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58686"/>
            <a:ext cx="1110180" cy="1110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D837C107-85B7-45EC-B3A4-63A9981847FE}"/>
              </a:ext>
            </a:extLst>
          </p:cNvPr>
          <p:cNvSpPr txBox="1">
            <a:spLocks/>
          </p:cNvSpPr>
          <p:nvPr/>
        </p:nvSpPr>
        <p:spPr>
          <a:xfrm>
            <a:off x="499240" y="4359274"/>
            <a:ext cx="4145784" cy="1110180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0" dirty="0"/>
              <a:t>In this example we will not go over the VISIT_OCCURRENCE creation, though a link to how that was done will be provided later in the presentation. </a:t>
            </a:r>
          </a:p>
        </p:txBody>
      </p:sp>
    </p:spTree>
    <p:extLst>
      <p:ext uri="{BB962C8B-B14F-4D97-AF65-F5344CB8AC3E}">
        <p14:creationId xmlns:p14="http://schemas.microsoft.com/office/powerpoint/2010/main" val="99232559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40B98-EFEC-400F-B9CA-4FB2AF9EB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52400"/>
            <a:ext cx="4858966" cy="838200"/>
          </a:xfrm>
        </p:spPr>
        <p:txBody>
          <a:bodyPr/>
          <a:lstStyle/>
          <a:p>
            <a:r>
              <a:rPr lang="en-US" dirty="0"/>
              <a:t>ETL Implementation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9889A3-E309-4493-9A69-654D2600933D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F17CEE-118D-4310-9272-888A0B2E1E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84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BAF756-8910-421B-89C8-C9248343B6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1227" y="313738"/>
            <a:ext cx="2028825" cy="600075"/>
          </a:xfrm>
          <a:prstGeom prst="rect">
            <a:avLst/>
          </a:prstGeom>
        </p:spPr>
      </p:pic>
      <p:pic>
        <p:nvPicPr>
          <p:cNvPr id="14" name="Picture 13" descr="Image result for pusheen transparent background">
            <a:extLst>
              <a:ext uri="{FF2B5EF4-FFF2-40B4-BE49-F238E27FC236}">
                <a16:creationId xmlns:a16="http://schemas.microsoft.com/office/drawing/2014/main" id="{E95F895A-8BE2-4EDA-892C-0AF48CB9B6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58686"/>
            <a:ext cx="1110180" cy="1110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1BDB717-9DF8-465B-9FED-4B8DCFE59CD0}"/>
              </a:ext>
            </a:extLst>
          </p:cNvPr>
          <p:cNvSpPr txBox="1">
            <a:spLocks/>
          </p:cNvSpPr>
          <p:nvPr/>
        </p:nvSpPr>
        <p:spPr>
          <a:xfrm>
            <a:off x="457200" y="1086034"/>
            <a:ext cx="8229600" cy="9556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/>
              <a:t>First, let’s review the logic we decided on for how the PERSON table should be created.</a:t>
            </a:r>
          </a:p>
          <a:p>
            <a:endParaRPr lang="en-US" b="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3000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75C67DE1-08FA-47DE-8543-4F787F31E938}"/>
              </a:ext>
            </a:extLst>
          </p:cNvPr>
          <p:cNvSpPr txBox="1">
            <a:spLocks/>
          </p:cNvSpPr>
          <p:nvPr/>
        </p:nvSpPr>
        <p:spPr>
          <a:xfrm>
            <a:off x="124656" y="2667624"/>
            <a:ext cx="3750079" cy="123028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/>
              <a:t>Navigate in your browser to: </a:t>
            </a:r>
            <a:r>
              <a:rPr lang="en-US" b="0" dirty="0">
                <a:hlinkClick r:id="rId4"/>
              </a:rPr>
              <a:t>https://ohdsi.github.io/ETL-Synthea/Person.html</a:t>
            </a:r>
            <a:r>
              <a:rPr lang="en-US" b="0" dirty="0"/>
              <a:t>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30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7E44924-7D21-466D-8FD9-7A854E2E2E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74735" y="1908543"/>
            <a:ext cx="4812065" cy="4850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42702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40B98-EFEC-400F-B9CA-4FB2AF9EB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52400"/>
            <a:ext cx="4858966" cy="838200"/>
          </a:xfrm>
        </p:spPr>
        <p:txBody>
          <a:bodyPr/>
          <a:lstStyle/>
          <a:p>
            <a:r>
              <a:rPr lang="en-US" dirty="0"/>
              <a:t>ETL Implementation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9889A3-E309-4493-9A69-654D2600933D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F17CEE-118D-4310-9272-888A0B2E1E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85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BAF756-8910-421B-89C8-C9248343B6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1227" y="313738"/>
            <a:ext cx="2028825" cy="600075"/>
          </a:xfrm>
          <a:prstGeom prst="rect">
            <a:avLst/>
          </a:prstGeom>
        </p:spPr>
      </p:pic>
      <p:pic>
        <p:nvPicPr>
          <p:cNvPr id="14" name="Picture 13" descr="Image result for pusheen transparent background">
            <a:extLst>
              <a:ext uri="{FF2B5EF4-FFF2-40B4-BE49-F238E27FC236}">
                <a16:creationId xmlns:a16="http://schemas.microsoft.com/office/drawing/2014/main" id="{E95F895A-8BE2-4EDA-892C-0AF48CB9B6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58686"/>
            <a:ext cx="1110180" cy="1110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1BDB717-9DF8-465B-9FED-4B8DCFE59CD0}"/>
              </a:ext>
            </a:extLst>
          </p:cNvPr>
          <p:cNvSpPr txBox="1">
            <a:spLocks/>
          </p:cNvSpPr>
          <p:nvPr/>
        </p:nvSpPr>
        <p:spPr>
          <a:xfrm>
            <a:off x="457200" y="1085849"/>
            <a:ext cx="8229600" cy="9556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/>
              <a:t>First, let’s review the logic we decided on for how the PERSON table should be created.</a:t>
            </a:r>
          </a:p>
          <a:p>
            <a:endParaRPr lang="en-US" b="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300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9E46244-FC61-4F19-ACB2-0045B33EE1B4}"/>
              </a:ext>
            </a:extLst>
          </p:cNvPr>
          <p:cNvSpPr txBox="1">
            <a:spLocks/>
          </p:cNvSpPr>
          <p:nvPr/>
        </p:nvSpPr>
        <p:spPr>
          <a:xfrm>
            <a:off x="85725" y="2225209"/>
            <a:ext cx="8601075" cy="390095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/>
              <a:t>Gender: </a:t>
            </a:r>
          </a:p>
          <a:p>
            <a:endParaRPr lang="en-US" b="0" dirty="0"/>
          </a:p>
          <a:p>
            <a:endParaRPr lang="en-US" sz="1800" b="0" dirty="0"/>
          </a:p>
          <a:p>
            <a:r>
              <a:rPr lang="en-US" b="0" dirty="0"/>
              <a:t>Birthdate:</a:t>
            </a:r>
          </a:p>
          <a:p>
            <a:endParaRPr lang="en-US" dirty="0"/>
          </a:p>
          <a:p>
            <a:endParaRPr lang="en-US" sz="1800" dirty="0"/>
          </a:p>
          <a:p>
            <a:r>
              <a:rPr lang="en-US" b="0" dirty="0"/>
              <a:t>Race: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b="0" dirty="0"/>
              <a:t>Ethnicity:</a:t>
            </a:r>
          </a:p>
          <a:p>
            <a:endParaRPr lang="en-US" sz="3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15B00B-3B86-4A61-BD5B-34970A16EB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0200" y="1883341"/>
            <a:ext cx="6600825" cy="925349"/>
          </a:xfrm>
          <a:prstGeom prst="rect">
            <a:avLst/>
          </a:prstGeom>
          <a:ln w="15875">
            <a:solidFill>
              <a:srgbClr val="20425A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1DC8C37-CC4C-46A2-8266-465C5D353D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0202" y="2859024"/>
            <a:ext cx="6596063" cy="1361371"/>
          </a:xfrm>
          <a:prstGeom prst="rect">
            <a:avLst/>
          </a:prstGeom>
          <a:ln w="15875">
            <a:solidFill>
              <a:srgbClr val="20425A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3ECF9C1-045B-4739-A574-699A251036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0201" y="4278012"/>
            <a:ext cx="6596064" cy="913436"/>
          </a:xfrm>
          <a:prstGeom prst="rect">
            <a:avLst/>
          </a:prstGeom>
          <a:ln w="15875">
            <a:solidFill>
              <a:srgbClr val="20425A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FDE83EC-BF96-438E-A6C2-AF040BA38B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00200" y="5263850"/>
            <a:ext cx="6596063" cy="1229025"/>
          </a:xfrm>
          <a:prstGeom prst="rect">
            <a:avLst/>
          </a:prstGeom>
          <a:ln w="15875">
            <a:solidFill>
              <a:srgbClr val="20425A"/>
            </a:solidFill>
          </a:ln>
        </p:spPr>
      </p:pic>
    </p:spTree>
    <p:extLst>
      <p:ext uri="{BB962C8B-B14F-4D97-AF65-F5344CB8AC3E}">
        <p14:creationId xmlns:p14="http://schemas.microsoft.com/office/powerpoint/2010/main" val="45132767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40B98-EFEC-400F-B9CA-4FB2AF9EB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52400"/>
            <a:ext cx="4858966" cy="838200"/>
          </a:xfrm>
        </p:spPr>
        <p:txBody>
          <a:bodyPr/>
          <a:lstStyle/>
          <a:p>
            <a:r>
              <a:rPr lang="en-US" dirty="0"/>
              <a:t>ETL Implementation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9889A3-E309-4493-9A69-654D2600933D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F17CEE-118D-4310-9272-888A0B2E1E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86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BAF756-8910-421B-89C8-C9248343B6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1227" y="313738"/>
            <a:ext cx="2028825" cy="600075"/>
          </a:xfrm>
          <a:prstGeom prst="rect">
            <a:avLst/>
          </a:prstGeom>
        </p:spPr>
      </p:pic>
      <p:pic>
        <p:nvPicPr>
          <p:cNvPr id="14" name="Picture 13" descr="Image result for pusheen transparent background">
            <a:extLst>
              <a:ext uri="{FF2B5EF4-FFF2-40B4-BE49-F238E27FC236}">
                <a16:creationId xmlns:a16="http://schemas.microsoft.com/office/drawing/2014/main" id="{E95F895A-8BE2-4EDA-892C-0AF48CB9B6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58686"/>
            <a:ext cx="1110180" cy="1110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1BDB717-9DF8-465B-9FED-4B8DCFE59CD0}"/>
              </a:ext>
            </a:extLst>
          </p:cNvPr>
          <p:cNvSpPr txBox="1">
            <a:spLocks/>
          </p:cNvSpPr>
          <p:nvPr/>
        </p:nvSpPr>
        <p:spPr>
          <a:xfrm>
            <a:off x="881580" y="1085849"/>
            <a:ext cx="8229600" cy="449729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/>
              <a:t>How should the PERSON table logic be implemented in SQL? </a:t>
            </a:r>
          </a:p>
          <a:p>
            <a:endParaRPr lang="en-US" b="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3000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5A297DF-E4E4-46E0-B771-AFFE491BF6F2}"/>
              </a:ext>
            </a:extLst>
          </p:cNvPr>
          <p:cNvSpPr txBox="1">
            <a:spLocks/>
          </p:cNvSpPr>
          <p:nvPr/>
        </p:nvSpPr>
        <p:spPr>
          <a:xfrm>
            <a:off x="1053030" y="1629897"/>
            <a:ext cx="7386120" cy="2963296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0" dirty="0"/>
              <a:t>To open the query while we review:</a:t>
            </a:r>
          </a:p>
          <a:p>
            <a:pPr lvl="1"/>
            <a:r>
              <a:rPr lang="en-US" sz="2400" b="0" dirty="0">
                <a:hlinkClick r:id="rId4"/>
              </a:rPr>
              <a:t>https://github.com/OHDSI/Tutorial-ETL</a:t>
            </a:r>
            <a:endParaRPr lang="en-US" sz="2400" b="0" dirty="0"/>
          </a:p>
          <a:p>
            <a:pPr lvl="1"/>
            <a:r>
              <a:rPr lang="en-US" sz="2400" b="0" dirty="0"/>
              <a:t>Materials </a:t>
            </a:r>
            <a:r>
              <a:rPr lang="en-US" sz="2400" b="0" dirty="0">
                <a:sym typeface="Wingdings" panose="05000000000000000000" pitchFamily="2" charset="2"/>
              </a:rPr>
              <a:t> </a:t>
            </a:r>
            <a:r>
              <a:rPr lang="en-US" sz="2400" b="0" dirty="0"/>
              <a:t>Implementation</a:t>
            </a:r>
            <a:r>
              <a:rPr lang="en-US" sz="2400" b="0" dirty="0">
                <a:sym typeface="Wingdings" panose="05000000000000000000" pitchFamily="2" charset="2"/>
              </a:rPr>
              <a:t> </a:t>
            </a:r>
            <a:r>
              <a:rPr lang="en-US" sz="2400" b="0" dirty="0" err="1"/>
              <a:t>Insert_Person_Lauren.sql</a:t>
            </a:r>
            <a:endParaRPr lang="en-US" sz="2400" b="0" dirty="0"/>
          </a:p>
          <a:p>
            <a:pPr marL="0" lvl="1"/>
            <a:endParaRPr lang="en-US" sz="2400" b="0" dirty="0"/>
          </a:p>
          <a:p>
            <a:pPr marL="0" lvl="1"/>
            <a:r>
              <a:rPr lang="en-US" sz="2400" b="0" dirty="0"/>
              <a:t>You can either view it directly in </a:t>
            </a:r>
            <a:r>
              <a:rPr lang="en-US" sz="2400" b="0" dirty="0" err="1"/>
              <a:t>github</a:t>
            </a:r>
            <a:r>
              <a:rPr lang="en-US" sz="2400" b="0" dirty="0"/>
              <a:t> or download it and open it in pgAdmin4</a:t>
            </a:r>
          </a:p>
        </p:txBody>
      </p:sp>
    </p:spTree>
    <p:extLst>
      <p:ext uri="{BB962C8B-B14F-4D97-AF65-F5344CB8AC3E}">
        <p14:creationId xmlns:p14="http://schemas.microsoft.com/office/powerpoint/2010/main" val="4447946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40B98-EFEC-400F-B9CA-4FB2AF9EB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52400"/>
            <a:ext cx="4858966" cy="838200"/>
          </a:xfrm>
        </p:spPr>
        <p:txBody>
          <a:bodyPr/>
          <a:lstStyle/>
          <a:p>
            <a:r>
              <a:rPr lang="en-US" dirty="0"/>
              <a:t>ETL Implementation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9889A3-E309-4493-9A69-654D2600933D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F17CEE-118D-4310-9272-888A0B2E1E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87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BAF756-8910-421B-89C8-C9248343B6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1227" y="313738"/>
            <a:ext cx="2028825" cy="600075"/>
          </a:xfrm>
          <a:prstGeom prst="rect">
            <a:avLst/>
          </a:prstGeom>
        </p:spPr>
      </p:pic>
      <p:pic>
        <p:nvPicPr>
          <p:cNvPr id="14" name="Picture 13" descr="Image result for pusheen transparent background">
            <a:extLst>
              <a:ext uri="{FF2B5EF4-FFF2-40B4-BE49-F238E27FC236}">
                <a16:creationId xmlns:a16="http://schemas.microsoft.com/office/drawing/2014/main" id="{E95F895A-8BE2-4EDA-892C-0AF48CB9B6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58686"/>
            <a:ext cx="1110180" cy="1110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1BDB717-9DF8-465B-9FED-4B8DCFE59CD0}"/>
              </a:ext>
            </a:extLst>
          </p:cNvPr>
          <p:cNvSpPr txBox="1">
            <a:spLocks/>
          </p:cNvSpPr>
          <p:nvPr/>
        </p:nvSpPr>
        <p:spPr>
          <a:xfrm>
            <a:off x="881580" y="1085849"/>
            <a:ext cx="8229600" cy="449729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/>
              <a:t>How should the PERSON table logic be implemented in SQL? </a:t>
            </a:r>
          </a:p>
          <a:p>
            <a:endParaRPr lang="en-US" b="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30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B98B6AE-C071-44B9-93C7-AEF9DF5BAB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225" y="1559719"/>
            <a:ext cx="582930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05181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40B98-EFEC-400F-B9CA-4FB2AF9EB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52400"/>
            <a:ext cx="4858966" cy="838200"/>
          </a:xfrm>
        </p:spPr>
        <p:txBody>
          <a:bodyPr/>
          <a:lstStyle/>
          <a:p>
            <a:r>
              <a:rPr lang="en-US" dirty="0"/>
              <a:t>ETL Implementation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9889A3-E309-4493-9A69-654D2600933D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F17CEE-118D-4310-9272-888A0B2E1E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88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BAF756-8910-421B-89C8-C9248343B6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1227" y="313738"/>
            <a:ext cx="2028825" cy="600075"/>
          </a:xfrm>
          <a:prstGeom prst="rect">
            <a:avLst/>
          </a:prstGeom>
        </p:spPr>
      </p:pic>
      <p:pic>
        <p:nvPicPr>
          <p:cNvPr id="14" name="Picture 13" descr="Image result for pusheen transparent background">
            <a:extLst>
              <a:ext uri="{FF2B5EF4-FFF2-40B4-BE49-F238E27FC236}">
                <a16:creationId xmlns:a16="http://schemas.microsoft.com/office/drawing/2014/main" id="{E95F895A-8BE2-4EDA-892C-0AF48CB9B6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58686"/>
            <a:ext cx="1110180" cy="1110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1BDB717-9DF8-465B-9FED-4B8DCFE59CD0}"/>
              </a:ext>
            </a:extLst>
          </p:cNvPr>
          <p:cNvSpPr txBox="1">
            <a:spLocks/>
          </p:cNvSpPr>
          <p:nvPr/>
        </p:nvSpPr>
        <p:spPr>
          <a:xfrm>
            <a:off x="457200" y="1085849"/>
            <a:ext cx="8229600" cy="9556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/>
              <a:t>Let’s review the logic we decided on for how the PERSON table should be created.</a:t>
            </a:r>
          </a:p>
          <a:p>
            <a:endParaRPr lang="en-US" b="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300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9E46244-FC61-4F19-ACB2-0045B33EE1B4}"/>
              </a:ext>
            </a:extLst>
          </p:cNvPr>
          <p:cNvSpPr txBox="1">
            <a:spLocks/>
          </p:cNvSpPr>
          <p:nvPr/>
        </p:nvSpPr>
        <p:spPr>
          <a:xfrm>
            <a:off x="85725" y="2225209"/>
            <a:ext cx="8601075" cy="390095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/>
              <a:t>Gender: </a:t>
            </a:r>
          </a:p>
          <a:p>
            <a:endParaRPr lang="en-US" b="0" dirty="0"/>
          </a:p>
          <a:p>
            <a:endParaRPr lang="en-US" sz="1800" b="0" dirty="0"/>
          </a:p>
          <a:p>
            <a:r>
              <a:rPr lang="en-US" b="0" dirty="0"/>
              <a:t>Birthdate:</a:t>
            </a:r>
          </a:p>
          <a:p>
            <a:endParaRPr lang="en-US" dirty="0"/>
          </a:p>
          <a:p>
            <a:endParaRPr lang="en-US" sz="1800" dirty="0"/>
          </a:p>
          <a:p>
            <a:r>
              <a:rPr lang="en-US" b="0" dirty="0"/>
              <a:t>Race: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b="0" dirty="0"/>
              <a:t>Ethnicity:</a:t>
            </a:r>
          </a:p>
          <a:p>
            <a:endParaRPr lang="en-US" sz="3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15B00B-3B86-4A61-BD5B-34970A16EB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0200" y="1883341"/>
            <a:ext cx="6600825" cy="925349"/>
          </a:xfrm>
          <a:prstGeom prst="rect">
            <a:avLst/>
          </a:prstGeom>
          <a:ln w="15875">
            <a:solidFill>
              <a:srgbClr val="20425A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1DC8C37-CC4C-46A2-8266-465C5D353D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0202" y="2859024"/>
            <a:ext cx="6596063" cy="1361371"/>
          </a:xfrm>
          <a:prstGeom prst="rect">
            <a:avLst/>
          </a:prstGeom>
          <a:ln w="15875">
            <a:solidFill>
              <a:srgbClr val="20425A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3ECF9C1-045B-4739-A574-699A251036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0201" y="4278012"/>
            <a:ext cx="6596064" cy="913436"/>
          </a:xfrm>
          <a:prstGeom prst="rect">
            <a:avLst/>
          </a:prstGeom>
          <a:ln w="15875">
            <a:solidFill>
              <a:srgbClr val="20425A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FDE83EC-BF96-438E-A6C2-AF040BA38B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00200" y="5263850"/>
            <a:ext cx="6596063" cy="1229025"/>
          </a:xfrm>
          <a:prstGeom prst="rect">
            <a:avLst/>
          </a:prstGeom>
          <a:ln w="15875">
            <a:solidFill>
              <a:srgbClr val="20425A"/>
            </a:solidFill>
          </a:ln>
        </p:spPr>
      </p:pic>
      <p:sp>
        <p:nvSpPr>
          <p:cNvPr id="13" name="Frame 12">
            <a:extLst>
              <a:ext uri="{FF2B5EF4-FFF2-40B4-BE49-F238E27FC236}">
                <a16:creationId xmlns:a16="http://schemas.microsoft.com/office/drawing/2014/main" id="{0EFE0623-8A0B-492E-BDF5-87FEF74518F6}"/>
              </a:ext>
            </a:extLst>
          </p:cNvPr>
          <p:cNvSpPr/>
          <p:nvPr/>
        </p:nvSpPr>
        <p:spPr>
          <a:xfrm>
            <a:off x="32821" y="1788091"/>
            <a:ext cx="8229600" cy="1110179"/>
          </a:xfrm>
          <a:prstGeom prst="frame">
            <a:avLst>
              <a:gd name="adj1" fmla="val 6248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586246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40B98-EFEC-400F-B9CA-4FB2AF9EB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52400"/>
            <a:ext cx="4858966" cy="838200"/>
          </a:xfrm>
        </p:spPr>
        <p:txBody>
          <a:bodyPr/>
          <a:lstStyle/>
          <a:p>
            <a:r>
              <a:rPr lang="en-US" dirty="0"/>
              <a:t>ETL Implementation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9889A3-E309-4493-9A69-654D2600933D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F17CEE-118D-4310-9272-888A0B2E1E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89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BAF756-8910-421B-89C8-C9248343B6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1227" y="313738"/>
            <a:ext cx="2028825" cy="600075"/>
          </a:xfrm>
          <a:prstGeom prst="rect">
            <a:avLst/>
          </a:prstGeom>
        </p:spPr>
      </p:pic>
      <p:pic>
        <p:nvPicPr>
          <p:cNvPr id="14" name="Picture 13" descr="Image result for pusheen transparent background">
            <a:extLst>
              <a:ext uri="{FF2B5EF4-FFF2-40B4-BE49-F238E27FC236}">
                <a16:creationId xmlns:a16="http://schemas.microsoft.com/office/drawing/2014/main" id="{E95F895A-8BE2-4EDA-892C-0AF48CB9B6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58686"/>
            <a:ext cx="1110180" cy="1110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1BDB717-9DF8-465B-9FED-4B8DCFE59CD0}"/>
              </a:ext>
            </a:extLst>
          </p:cNvPr>
          <p:cNvSpPr txBox="1">
            <a:spLocks/>
          </p:cNvSpPr>
          <p:nvPr/>
        </p:nvSpPr>
        <p:spPr>
          <a:xfrm>
            <a:off x="881580" y="1085849"/>
            <a:ext cx="8229600" cy="449729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/>
              <a:t>How should the PERSON table logic be implemented in SQL? </a:t>
            </a:r>
          </a:p>
          <a:p>
            <a:endParaRPr lang="en-US" b="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30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B98B6AE-C071-44B9-93C7-AEF9DF5BAB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6225" y="1559719"/>
            <a:ext cx="5829300" cy="5181600"/>
          </a:xfrm>
          <a:prstGeom prst="rect">
            <a:avLst/>
          </a:prstGeom>
        </p:spPr>
      </p:pic>
      <p:sp>
        <p:nvSpPr>
          <p:cNvPr id="11" name="Frame 10">
            <a:extLst>
              <a:ext uri="{FF2B5EF4-FFF2-40B4-BE49-F238E27FC236}">
                <a16:creationId xmlns:a16="http://schemas.microsoft.com/office/drawing/2014/main" id="{4813CF7F-B5A9-46CF-A7CE-0D0B033AF02B}"/>
              </a:ext>
            </a:extLst>
          </p:cNvPr>
          <p:cNvSpPr/>
          <p:nvPr/>
        </p:nvSpPr>
        <p:spPr>
          <a:xfrm>
            <a:off x="276224" y="3018185"/>
            <a:ext cx="5457825" cy="906116"/>
          </a:xfrm>
          <a:prstGeom prst="frame">
            <a:avLst>
              <a:gd name="adj1" fmla="val 6248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2F1A52D-5E06-4121-8DAE-F1CB3FD7B0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1075" y="4150519"/>
            <a:ext cx="6600825" cy="925349"/>
          </a:xfrm>
          <a:prstGeom prst="rect">
            <a:avLst/>
          </a:prstGeom>
          <a:ln w="25400">
            <a:solidFill>
              <a:srgbClr val="20425A"/>
            </a:solidFill>
          </a:ln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22005EEB-A326-4FE9-B567-CBC966A97D3F}"/>
              </a:ext>
            </a:extLst>
          </p:cNvPr>
          <p:cNvSpPr txBox="1">
            <a:spLocks/>
          </p:cNvSpPr>
          <p:nvPr/>
        </p:nvSpPr>
        <p:spPr>
          <a:xfrm>
            <a:off x="6281737" y="1971850"/>
            <a:ext cx="1833563" cy="7622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/>
              <a:t>Gender</a:t>
            </a:r>
            <a:r>
              <a:rPr lang="en-US" b="0" dirty="0"/>
              <a:t> </a:t>
            </a:r>
          </a:p>
          <a:p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41879399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>
              <a:buNone/>
            </a:pP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"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What's the adherence to my drug in the data assets I own?"</a:t>
            </a:r>
          </a:p>
          <a:p>
            <a:pPr>
              <a:buNone/>
            </a:pP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None/>
            </a:pP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None/>
            </a:pP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None/>
            </a:pP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None/>
            </a:pP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None/>
            </a:pP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None/>
            </a:pP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None/>
            </a:pP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None/>
            </a:pP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None/>
            </a:pP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None/>
            </a:pP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None/>
            </a:pP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None/>
            </a:pP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None/>
            </a:pP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Current solution:</a:t>
            </a:r>
          </a:p>
        </p:txBody>
      </p:sp>
      <p:pic>
        <p:nvPicPr>
          <p:cNvPr id="15636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8959" y="1558781"/>
            <a:ext cx="1847850" cy="1876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57200" y="75203"/>
            <a:ext cx="8342607" cy="849228"/>
          </a:xfrm>
        </p:spPr>
        <p:txBody>
          <a:bodyPr/>
          <a:lstStyle/>
          <a:p>
            <a:r>
              <a:rPr lang="de-DE" sz="3200" dirty="0"/>
              <a:t>Current  Approach: “One Study – One Script“</a:t>
            </a:r>
            <a:endParaRPr lang="en-US" sz="3200" dirty="0"/>
          </a:p>
        </p:txBody>
      </p:sp>
      <p:grpSp>
        <p:nvGrpSpPr>
          <p:cNvPr id="24" name="Group 23"/>
          <p:cNvGrpSpPr/>
          <p:nvPr/>
        </p:nvGrpSpPr>
        <p:grpSpPr>
          <a:xfrm>
            <a:off x="3766125" y="1558781"/>
            <a:ext cx="5033682" cy="2742288"/>
            <a:chOff x="3939989" y="3859306"/>
            <a:chExt cx="5033682" cy="2742288"/>
          </a:xfrm>
        </p:grpSpPr>
        <p:pic>
          <p:nvPicPr>
            <p:cNvPr id="1559554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939989" y="3859306"/>
              <a:ext cx="5033682" cy="27307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2" name="TextBox 11"/>
            <p:cNvSpPr txBox="1"/>
            <p:nvPr/>
          </p:nvSpPr>
          <p:spPr>
            <a:xfrm>
              <a:off x="7402153" y="5242863"/>
              <a:ext cx="542136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200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Japan</a:t>
              </a:r>
              <a:endParaRPr lang="en-US" sz="12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662501" y="4294096"/>
              <a:ext cx="1103187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200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North America</a:t>
              </a:r>
              <a:endParaRPr lang="en-US" sz="12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287985" y="4401672"/>
              <a:ext cx="1106392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200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Southeast Asia</a:t>
              </a:r>
              <a:endParaRPr lang="en-US" sz="12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841819" y="4271685"/>
              <a:ext cx="535724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200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China</a:t>
              </a:r>
              <a:endParaRPr lang="en-US" sz="12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492462" y="5338483"/>
              <a:ext cx="631904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200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Europe</a:t>
              </a:r>
              <a:endParaRPr lang="en-US" sz="12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224201" y="6161278"/>
              <a:ext cx="912429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200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Switzerland</a:t>
              </a:r>
              <a:endParaRPr lang="en-US" sz="12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280884" y="6161278"/>
              <a:ext cx="466794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200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Italy</a:t>
              </a:r>
              <a:endParaRPr lang="en-US" sz="12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8257907" y="5338481"/>
              <a:ext cx="492443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200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India</a:t>
              </a:r>
              <a:endParaRPr lang="en-US" sz="12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4481156" y="6315166"/>
              <a:ext cx="736099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200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So Africa</a:t>
              </a:r>
              <a:endParaRPr lang="en-US" sz="12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7924435" y="6324595"/>
              <a:ext cx="522899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200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Israel</a:t>
              </a:r>
              <a:endParaRPr lang="en-US" sz="12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6685976" y="5342964"/>
              <a:ext cx="364202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200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UK</a:t>
              </a:r>
              <a:endParaRPr lang="en-US" sz="12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23" name="Oval 22"/>
          <p:cNvSpPr/>
          <p:nvPr/>
        </p:nvSpPr>
        <p:spPr>
          <a:xfrm>
            <a:off x="587189" y="2904563"/>
            <a:ext cx="690283" cy="672354"/>
          </a:xfrm>
          <a:prstGeom prst="ellipse">
            <a:avLst/>
          </a:prstGeom>
          <a:noFill/>
          <a:ln w="22225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559556" name="Picture 4" descr="http://www.legalleadersblog.com/files/2014/09/complex-wiring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950951" y="4748506"/>
            <a:ext cx="2614306" cy="1968389"/>
          </a:xfrm>
          <a:prstGeom prst="rect">
            <a:avLst/>
          </a:prstGeom>
          <a:noFill/>
        </p:spPr>
      </p:pic>
      <p:cxnSp>
        <p:nvCxnSpPr>
          <p:cNvPr id="29" name="Straight Connector 28"/>
          <p:cNvCxnSpPr/>
          <p:nvPr/>
        </p:nvCxnSpPr>
        <p:spPr>
          <a:xfrm>
            <a:off x="161365" y="4356788"/>
            <a:ext cx="8464578" cy="0"/>
          </a:xfrm>
          <a:prstGeom prst="line">
            <a:avLst/>
          </a:prstGeom>
          <a:ln w="1270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3375212" y="5553635"/>
            <a:ext cx="1371600" cy="0"/>
          </a:xfrm>
          <a:prstGeom prst="straightConnector1">
            <a:avLst/>
          </a:prstGeom>
          <a:ln w="47625" cmpd="sng">
            <a:solidFill>
              <a:schemeClr val="accent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59559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222559" y="4829188"/>
            <a:ext cx="2019300" cy="199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" name="Line Callout 1 32"/>
          <p:cNvSpPr/>
          <p:nvPr/>
        </p:nvSpPr>
        <p:spPr>
          <a:xfrm>
            <a:off x="1986632" y="1381065"/>
            <a:ext cx="2104105" cy="612506"/>
          </a:xfrm>
          <a:prstGeom prst="borderCallout1">
            <a:avLst>
              <a:gd name="adj1" fmla="val 18750"/>
              <a:gd name="adj2" fmla="val -8333"/>
              <a:gd name="adj3" fmla="val 53502"/>
              <a:gd name="adj4" fmla="val -20648"/>
            </a:avLst>
          </a:prstGeom>
          <a:solidFill>
            <a:schemeClr val="bg1"/>
          </a:solidFill>
          <a:ln>
            <a:solidFill>
              <a:schemeClr val="accent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Analytical method: Adherence to Drug</a:t>
            </a:r>
            <a:endParaRPr lang="en-US" sz="1600" dirty="0">
              <a:solidFill>
                <a:srgbClr val="20425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4" name="Line Callout 1 33"/>
          <p:cNvSpPr/>
          <p:nvPr/>
        </p:nvSpPr>
        <p:spPr>
          <a:xfrm>
            <a:off x="1986632" y="3390552"/>
            <a:ext cx="1456765" cy="624089"/>
          </a:xfrm>
          <a:prstGeom prst="borderCallout1">
            <a:avLst>
              <a:gd name="adj1" fmla="val 18750"/>
              <a:gd name="adj2" fmla="val -8333"/>
              <a:gd name="adj3" fmla="val -14625"/>
              <a:gd name="adj4" fmla="val -49411"/>
            </a:avLst>
          </a:prstGeom>
          <a:solidFill>
            <a:schemeClr val="bg1"/>
          </a:solidFill>
          <a:ln>
            <a:solidFill>
              <a:schemeClr val="accent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Application to data</a:t>
            </a:r>
            <a:endParaRPr lang="en-US" sz="1600" dirty="0">
              <a:solidFill>
                <a:srgbClr val="20425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36" name="Straight Connector 35"/>
          <p:cNvCxnSpPr/>
          <p:nvPr/>
        </p:nvCxnSpPr>
        <p:spPr>
          <a:xfrm flipV="1">
            <a:off x="3510632" y="3219337"/>
            <a:ext cx="764824" cy="357581"/>
          </a:xfrm>
          <a:prstGeom prst="line">
            <a:avLst/>
          </a:prstGeom>
          <a:ln w="12700" cmpd="sng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Line Callout 1 36"/>
          <p:cNvSpPr/>
          <p:nvPr/>
        </p:nvSpPr>
        <p:spPr>
          <a:xfrm>
            <a:off x="2646947" y="4596063"/>
            <a:ext cx="2053275" cy="661735"/>
          </a:xfrm>
          <a:prstGeom prst="borderCallout1">
            <a:avLst>
              <a:gd name="adj1" fmla="val 113555"/>
              <a:gd name="adj2" fmla="val 30436"/>
              <a:gd name="adj3" fmla="val 206760"/>
              <a:gd name="adj4" fmla="val 2467"/>
            </a:avLst>
          </a:prstGeom>
          <a:solidFill>
            <a:schemeClr val="bg1"/>
          </a:solidFill>
          <a:ln>
            <a:solidFill>
              <a:schemeClr val="accent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One SAS or R script for each study</a:t>
            </a:r>
            <a:endParaRPr lang="en-US" sz="1600" dirty="0">
              <a:solidFill>
                <a:srgbClr val="20425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" name="Line Callout 1 27"/>
          <p:cNvSpPr/>
          <p:nvPr/>
        </p:nvSpPr>
        <p:spPr>
          <a:xfrm>
            <a:off x="7137923" y="4436460"/>
            <a:ext cx="1868195" cy="1812131"/>
          </a:xfrm>
          <a:prstGeom prst="borderCallout1">
            <a:avLst>
              <a:gd name="adj1" fmla="val 80248"/>
              <a:gd name="adj2" fmla="val -5553"/>
              <a:gd name="adj3" fmla="val 120895"/>
              <a:gd name="adj4" fmla="val -38011"/>
            </a:avLst>
          </a:prstGeom>
          <a:solidFill>
            <a:schemeClr val="bg1"/>
          </a:solidFill>
          <a:ln>
            <a:solidFill>
              <a:schemeClr val="accent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68275" indent="-168275">
              <a:buFont typeface="Arial" pitchFamily="34" charset="0"/>
              <a:buChar char="•"/>
            </a:pPr>
            <a:r>
              <a:rPr lang="de-DE" sz="16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Not scalable</a:t>
            </a:r>
          </a:p>
          <a:p>
            <a:pPr marL="168275" indent="-168275">
              <a:buFont typeface="Arial" pitchFamily="34" charset="0"/>
              <a:buChar char="•"/>
            </a:pPr>
            <a:r>
              <a:rPr lang="de-DE" sz="16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Not transparent</a:t>
            </a:r>
          </a:p>
          <a:p>
            <a:pPr marL="168275" indent="-168275">
              <a:buFont typeface="Arial" pitchFamily="34" charset="0"/>
              <a:buChar char="•"/>
            </a:pPr>
            <a:r>
              <a:rPr lang="de-DE" sz="16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Expensive</a:t>
            </a:r>
          </a:p>
          <a:p>
            <a:pPr marL="168275" indent="-168275">
              <a:buFont typeface="Arial" pitchFamily="34" charset="0"/>
              <a:buChar char="•"/>
            </a:pPr>
            <a:r>
              <a:rPr lang="de-DE" sz="16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Slow</a:t>
            </a:r>
          </a:p>
          <a:p>
            <a:pPr marL="168275" indent="-168275">
              <a:buFont typeface="Arial" pitchFamily="34" charset="0"/>
              <a:buChar char="•"/>
            </a:pPr>
            <a:r>
              <a:rPr lang="de-DE" sz="16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Prohibitive to non-expert routine use</a:t>
            </a:r>
            <a:endParaRPr lang="en-US" sz="1600" dirty="0">
              <a:solidFill>
                <a:srgbClr val="20425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4101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3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9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9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33" grpId="0" animBg="1"/>
      <p:bldP spid="34" grpId="0" animBg="1"/>
      <p:bldP spid="37" grpId="0" animBg="1"/>
      <p:bldP spid="28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40B98-EFEC-400F-B9CA-4FB2AF9EB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52400"/>
            <a:ext cx="4858966" cy="838200"/>
          </a:xfrm>
        </p:spPr>
        <p:txBody>
          <a:bodyPr/>
          <a:lstStyle/>
          <a:p>
            <a:r>
              <a:rPr lang="en-US" dirty="0"/>
              <a:t>ETL Implementation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9889A3-E309-4493-9A69-654D2600933D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F17CEE-118D-4310-9272-888A0B2E1E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90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BAF756-8910-421B-89C8-C9248343B6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1227" y="313738"/>
            <a:ext cx="2028825" cy="600075"/>
          </a:xfrm>
          <a:prstGeom prst="rect">
            <a:avLst/>
          </a:prstGeom>
        </p:spPr>
      </p:pic>
      <p:pic>
        <p:nvPicPr>
          <p:cNvPr id="14" name="Picture 13" descr="Image result for pusheen transparent background">
            <a:extLst>
              <a:ext uri="{FF2B5EF4-FFF2-40B4-BE49-F238E27FC236}">
                <a16:creationId xmlns:a16="http://schemas.microsoft.com/office/drawing/2014/main" id="{E95F895A-8BE2-4EDA-892C-0AF48CB9B6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58686"/>
            <a:ext cx="1110180" cy="1110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1BDB717-9DF8-465B-9FED-4B8DCFE59CD0}"/>
              </a:ext>
            </a:extLst>
          </p:cNvPr>
          <p:cNvSpPr txBox="1">
            <a:spLocks/>
          </p:cNvSpPr>
          <p:nvPr/>
        </p:nvSpPr>
        <p:spPr>
          <a:xfrm>
            <a:off x="881580" y="1085849"/>
            <a:ext cx="8229600" cy="449729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/>
              <a:t>How should the PERSON table logic be implemented in SQL? </a:t>
            </a:r>
          </a:p>
          <a:p>
            <a:endParaRPr lang="en-US" b="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30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B98B6AE-C071-44B9-93C7-AEF9DF5BAB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225" y="1559719"/>
            <a:ext cx="5829300" cy="5181600"/>
          </a:xfrm>
          <a:prstGeom prst="rect">
            <a:avLst/>
          </a:prstGeom>
        </p:spPr>
      </p:pic>
      <p:sp>
        <p:nvSpPr>
          <p:cNvPr id="11" name="Frame 10">
            <a:extLst>
              <a:ext uri="{FF2B5EF4-FFF2-40B4-BE49-F238E27FC236}">
                <a16:creationId xmlns:a16="http://schemas.microsoft.com/office/drawing/2014/main" id="{4813CF7F-B5A9-46CF-A7CE-0D0B033AF02B}"/>
              </a:ext>
            </a:extLst>
          </p:cNvPr>
          <p:cNvSpPr/>
          <p:nvPr/>
        </p:nvSpPr>
        <p:spPr>
          <a:xfrm>
            <a:off x="276224" y="3018185"/>
            <a:ext cx="5457825" cy="906116"/>
          </a:xfrm>
          <a:prstGeom prst="frame">
            <a:avLst>
              <a:gd name="adj1" fmla="val 6248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2F1A52D-5E06-4121-8DAE-F1CB3FD7B0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1075" y="4150519"/>
            <a:ext cx="6600825" cy="925349"/>
          </a:xfrm>
          <a:prstGeom prst="rect">
            <a:avLst/>
          </a:prstGeom>
          <a:ln w="25400">
            <a:solidFill>
              <a:srgbClr val="20425A"/>
            </a:solidFill>
          </a:ln>
        </p:spPr>
      </p:pic>
      <p:sp>
        <p:nvSpPr>
          <p:cNvPr id="15" name="Frame 14">
            <a:extLst>
              <a:ext uri="{FF2B5EF4-FFF2-40B4-BE49-F238E27FC236}">
                <a16:creationId xmlns:a16="http://schemas.microsoft.com/office/drawing/2014/main" id="{C3DBB5A7-3FB7-4DBC-B214-136F2C286A54}"/>
              </a:ext>
            </a:extLst>
          </p:cNvPr>
          <p:cNvSpPr/>
          <p:nvPr/>
        </p:nvSpPr>
        <p:spPr>
          <a:xfrm>
            <a:off x="6219826" y="4048125"/>
            <a:ext cx="1428749" cy="1142999"/>
          </a:xfrm>
          <a:prstGeom prst="frame">
            <a:avLst>
              <a:gd name="adj1" fmla="val 6248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91C676B3-D8DB-4999-B45C-76831C3A8909}"/>
              </a:ext>
            </a:extLst>
          </p:cNvPr>
          <p:cNvSpPr txBox="1">
            <a:spLocks/>
          </p:cNvSpPr>
          <p:nvPr/>
        </p:nvSpPr>
        <p:spPr>
          <a:xfrm>
            <a:off x="7796017" y="4256468"/>
            <a:ext cx="733425" cy="7134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dirty="0"/>
              <a:t>??</a:t>
            </a:r>
            <a:r>
              <a:rPr lang="en-US" b="0" dirty="0"/>
              <a:t> </a:t>
            </a:r>
          </a:p>
          <a:p>
            <a:endParaRPr lang="en-US" b="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3000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9708F218-938D-4D2D-B16C-D358AE7F543A}"/>
              </a:ext>
            </a:extLst>
          </p:cNvPr>
          <p:cNvSpPr txBox="1">
            <a:spLocks/>
          </p:cNvSpPr>
          <p:nvPr/>
        </p:nvSpPr>
        <p:spPr>
          <a:xfrm>
            <a:off x="6281737" y="1971850"/>
            <a:ext cx="1833563" cy="7622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/>
              <a:t>Gender</a:t>
            </a:r>
            <a:r>
              <a:rPr lang="en-US" b="0" dirty="0"/>
              <a:t> </a:t>
            </a:r>
          </a:p>
          <a:p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327449249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B22181F-EA93-4327-814B-09B80FF7E2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232" y="1459706"/>
            <a:ext cx="5381625" cy="53816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0F40B98-EFEC-400F-B9CA-4FB2AF9EB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52400"/>
            <a:ext cx="4858966" cy="838200"/>
          </a:xfrm>
        </p:spPr>
        <p:txBody>
          <a:bodyPr/>
          <a:lstStyle/>
          <a:p>
            <a:r>
              <a:rPr lang="en-US" dirty="0"/>
              <a:t>ETL Implementation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9889A3-E309-4493-9A69-654D2600933D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F17CEE-118D-4310-9272-888A0B2E1E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91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BAF756-8910-421B-89C8-C9248343B6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1227" y="313738"/>
            <a:ext cx="2028825" cy="600075"/>
          </a:xfrm>
          <a:prstGeom prst="rect">
            <a:avLst/>
          </a:prstGeom>
        </p:spPr>
      </p:pic>
      <p:pic>
        <p:nvPicPr>
          <p:cNvPr id="14" name="Picture 13" descr="Image result for pusheen transparent background">
            <a:extLst>
              <a:ext uri="{FF2B5EF4-FFF2-40B4-BE49-F238E27FC236}">
                <a16:creationId xmlns:a16="http://schemas.microsoft.com/office/drawing/2014/main" id="{E95F895A-8BE2-4EDA-892C-0AF48CB9B6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58686"/>
            <a:ext cx="1110180" cy="1110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1BDB717-9DF8-465B-9FED-4B8DCFE59CD0}"/>
              </a:ext>
            </a:extLst>
          </p:cNvPr>
          <p:cNvSpPr txBox="1">
            <a:spLocks/>
          </p:cNvSpPr>
          <p:nvPr/>
        </p:nvSpPr>
        <p:spPr>
          <a:xfrm>
            <a:off x="881580" y="1085849"/>
            <a:ext cx="8229600" cy="449729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/>
              <a:t>How should the PERSON table logic be implemented in SQL? </a:t>
            </a:r>
          </a:p>
          <a:p>
            <a:endParaRPr lang="en-US" b="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3000" dirty="0"/>
          </a:p>
        </p:txBody>
      </p:sp>
      <p:sp>
        <p:nvSpPr>
          <p:cNvPr id="11" name="Frame 10">
            <a:extLst>
              <a:ext uri="{FF2B5EF4-FFF2-40B4-BE49-F238E27FC236}">
                <a16:creationId xmlns:a16="http://schemas.microsoft.com/office/drawing/2014/main" id="{4813CF7F-B5A9-46CF-A7CE-0D0B033AF02B}"/>
              </a:ext>
            </a:extLst>
          </p:cNvPr>
          <p:cNvSpPr/>
          <p:nvPr/>
        </p:nvSpPr>
        <p:spPr>
          <a:xfrm>
            <a:off x="224032" y="6324600"/>
            <a:ext cx="5457825" cy="533400"/>
          </a:xfrm>
          <a:prstGeom prst="frame">
            <a:avLst>
              <a:gd name="adj1" fmla="val 12602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2F1A52D-5E06-4121-8DAE-F1CB3FD7B0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1075" y="4150519"/>
            <a:ext cx="6600825" cy="925349"/>
          </a:xfrm>
          <a:prstGeom prst="rect">
            <a:avLst/>
          </a:prstGeom>
          <a:ln w="25400">
            <a:solidFill>
              <a:srgbClr val="20425A"/>
            </a:solidFill>
          </a:ln>
        </p:spPr>
      </p:pic>
      <p:sp>
        <p:nvSpPr>
          <p:cNvPr id="15" name="Frame 14">
            <a:extLst>
              <a:ext uri="{FF2B5EF4-FFF2-40B4-BE49-F238E27FC236}">
                <a16:creationId xmlns:a16="http://schemas.microsoft.com/office/drawing/2014/main" id="{C3DBB5A7-3FB7-4DBC-B214-136F2C286A54}"/>
              </a:ext>
            </a:extLst>
          </p:cNvPr>
          <p:cNvSpPr/>
          <p:nvPr/>
        </p:nvSpPr>
        <p:spPr>
          <a:xfrm>
            <a:off x="6219826" y="4048125"/>
            <a:ext cx="1428749" cy="1142999"/>
          </a:xfrm>
          <a:prstGeom prst="frame">
            <a:avLst>
              <a:gd name="adj1" fmla="val 6248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91C676B3-D8DB-4999-B45C-76831C3A8909}"/>
              </a:ext>
            </a:extLst>
          </p:cNvPr>
          <p:cNvSpPr txBox="1">
            <a:spLocks/>
          </p:cNvSpPr>
          <p:nvPr/>
        </p:nvSpPr>
        <p:spPr>
          <a:xfrm>
            <a:off x="7796017" y="4256468"/>
            <a:ext cx="733425" cy="7134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dirty="0"/>
              <a:t>??</a:t>
            </a:r>
            <a:r>
              <a:rPr lang="en-US" b="0" dirty="0"/>
              <a:t> </a:t>
            </a:r>
          </a:p>
          <a:p>
            <a:endParaRPr lang="en-US" b="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3000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7E23EC59-3E25-4F12-92C6-545822CD3F58}"/>
              </a:ext>
            </a:extLst>
          </p:cNvPr>
          <p:cNvSpPr txBox="1">
            <a:spLocks/>
          </p:cNvSpPr>
          <p:nvPr/>
        </p:nvSpPr>
        <p:spPr>
          <a:xfrm>
            <a:off x="6281737" y="1971850"/>
            <a:ext cx="1833563" cy="7622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/>
              <a:t>Gender</a:t>
            </a:r>
            <a:r>
              <a:rPr lang="en-US" b="0" dirty="0"/>
              <a:t> </a:t>
            </a:r>
          </a:p>
          <a:p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80239233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40B98-EFEC-400F-B9CA-4FB2AF9EB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52400"/>
            <a:ext cx="4858966" cy="838200"/>
          </a:xfrm>
        </p:spPr>
        <p:txBody>
          <a:bodyPr/>
          <a:lstStyle/>
          <a:p>
            <a:r>
              <a:rPr lang="en-US" dirty="0"/>
              <a:t>ETL Implementation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9889A3-E309-4493-9A69-654D2600933D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F17CEE-118D-4310-9272-888A0B2E1E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92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BAF756-8910-421B-89C8-C9248343B6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1227" y="313738"/>
            <a:ext cx="2028825" cy="600075"/>
          </a:xfrm>
          <a:prstGeom prst="rect">
            <a:avLst/>
          </a:prstGeom>
        </p:spPr>
      </p:pic>
      <p:pic>
        <p:nvPicPr>
          <p:cNvPr id="14" name="Picture 13" descr="Image result for pusheen transparent background">
            <a:extLst>
              <a:ext uri="{FF2B5EF4-FFF2-40B4-BE49-F238E27FC236}">
                <a16:creationId xmlns:a16="http://schemas.microsoft.com/office/drawing/2014/main" id="{E95F895A-8BE2-4EDA-892C-0AF48CB9B6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58686"/>
            <a:ext cx="1110180" cy="1110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1BDB717-9DF8-465B-9FED-4B8DCFE59CD0}"/>
              </a:ext>
            </a:extLst>
          </p:cNvPr>
          <p:cNvSpPr txBox="1">
            <a:spLocks/>
          </p:cNvSpPr>
          <p:nvPr/>
        </p:nvSpPr>
        <p:spPr>
          <a:xfrm>
            <a:off x="457200" y="1085849"/>
            <a:ext cx="8229600" cy="9556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/>
              <a:t>Let’s review the logic we decided on for how the PERSON table should be created.</a:t>
            </a:r>
          </a:p>
          <a:p>
            <a:endParaRPr lang="en-US" b="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300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9E46244-FC61-4F19-ACB2-0045B33EE1B4}"/>
              </a:ext>
            </a:extLst>
          </p:cNvPr>
          <p:cNvSpPr txBox="1">
            <a:spLocks/>
          </p:cNvSpPr>
          <p:nvPr/>
        </p:nvSpPr>
        <p:spPr>
          <a:xfrm>
            <a:off x="85725" y="2225209"/>
            <a:ext cx="8601075" cy="390095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/>
              <a:t>Gender: </a:t>
            </a:r>
          </a:p>
          <a:p>
            <a:endParaRPr lang="en-US" b="0" dirty="0"/>
          </a:p>
          <a:p>
            <a:endParaRPr lang="en-US" sz="1800" b="0" dirty="0"/>
          </a:p>
          <a:p>
            <a:r>
              <a:rPr lang="en-US" b="0" dirty="0"/>
              <a:t>Birthdate:</a:t>
            </a:r>
          </a:p>
          <a:p>
            <a:endParaRPr lang="en-US" dirty="0"/>
          </a:p>
          <a:p>
            <a:endParaRPr lang="en-US" sz="1800" dirty="0"/>
          </a:p>
          <a:p>
            <a:r>
              <a:rPr lang="en-US" b="0" dirty="0"/>
              <a:t>Race: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b="0" dirty="0"/>
              <a:t>Ethnicity:</a:t>
            </a:r>
          </a:p>
          <a:p>
            <a:endParaRPr lang="en-US" sz="3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15B00B-3B86-4A61-BD5B-34970A16EB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0200" y="1883341"/>
            <a:ext cx="6600825" cy="925349"/>
          </a:xfrm>
          <a:prstGeom prst="rect">
            <a:avLst/>
          </a:prstGeom>
          <a:ln w="15875">
            <a:solidFill>
              <a:srgbClr val="20425A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1DC8C37-CC4C-46A2-8266-465C5D353D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0202" y="2859024"/>
            <a:ext cx="6596063" cy="1361371"/>
          </a:xfrm>
          <a:prstGeom prst="rect">
            <a:avLst/>
          </a:prstGeom>
          <a:ln w="15875">
            <a:solidFill>
              <a:srgbClr val="20425A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3ECF9C1-045B-4739-A574-699A251036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0201" y="4278012"/>
            <a:ext cx="6596064" cy="913436"/>
          </a:xfrm>
          <a:prstGeom prst="rect">
            <a:avLst/>
          </a:prstGeom>
          <a:ln w="15875">
            <a:solidFill>
              <a:srgbClr val="20425A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FDE83EC-BF96-438E-A6C2-AF040BA38B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00200" y="5263850"/>
            <a:ext cx="6596063" cy="1229025"/>
          </a:xfrm>
          <a:prstGeom prst="rect">
            <a:avLst/>
          </a:prstGeom>
          <a:ln w="15875">
            <a:solidFill>
              <a:srgbClr val="20425A"/>
            </a:solidFill>
          </a:ln>
        </p:spPr>
      </p:pic>
      <p:sp>
        <p:nvSpPr>
          <p:cNvPr id="13" name="Frame 12">
            <a:extLst>
              <a:ext uri="{FF2B5EF4-FFF2-40B4-BE49-F238E27FC236}">
                <a16:creationId xmlns:a16="http://schemas.microsoft.com/office/drawing/2014/main" id="{0EFE0623-8A0B-492E-BDF5-87FEF74518F6}"/>
              </a:ext>
            </a:extLst>
          </p:cNvPr>
          <p:cNvSpPr/>
          <p:nvPr/>
        </p:nvSpPr>
        <p:spPr>
          <a:xfrm>
            <a:off x="-1" y="2808690"/>
            <a:ext cx="8296275" cy="1469322"/>
          </a:xfrm>
          <a:prstGeom prst="frame">
            <a:avLst>
              <a:gd name="adj1" fmla="val 4371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765302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40B98-EFEC-400F-B9CA-4FB2AF9EB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52400"/>
            <a:ext cx="4858966" cy="838200"/>
          </a:xfrm>
        </p:spPr>
        <p:txBody>
          <a:bodyPr/>
          <a:lstStyle/>
          <a:p>
            <a:r>
              <a:rPr lang="en-US" dirty="0"/>
              <a:t>ETL Implementation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9889A3-E309-4493-9A69-654D2600933D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F17CEE-118D-4310-9272-888A0B2E1E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93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BAF756-8910-421B-89C8-C9248343B6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1227" y="313738"/>
            <a:ext cx="2028825" cy="600075"/>
          </a:xfrm>
          <a:prstGeom prst="rect">
            <a:avLst/>
          </a:prstGeom>
        </p:spPr>
      </p:pic>
      <p:pic>
        <p:nvPicPr>
          <p:cNvPr id="14" name="Picture 13" descr="Image result for pusheen transparent background">
            <a:extLst>
              <a:ext uri="{FF2B5EF4-FFF2-40B4-BE49-F238E27FC236}">
                <a16:creationId xmlns:a16="http://schemas.microsoft.com/office/drawing/2014/main" id="{E95F895A-8BE2-4EDA-892C-0AF48CB9B6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58686"/>
            <a:ext cx="1110180" cy="1110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1BDB717-9DF8-465B-9FED-4B8DCFE59CD0}"/>
              </a:ext>
            </a:extLst>
          </p:cNvPr>
          <p:cNvSpPr txBox="1">
            <a:spLocks/>
          </p:cNvSpPr>
          <p:nvPr/>
        </p:nvSpPr>
        <p:spPr>
          <a:xfrm>
            <a:off x="881580" y="1085849"/>
            <a:ext cx="8229600" cy="449729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/>
              <a:t>How should the PERSON table logic be implemented in SQL? </a:t>
            </a:r>
          </a:p>
          <a:p>
            <a:endParaRPr lang="en-US" b="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30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B98B6AE-C071-44B9-93C7-AEF9DF5BAB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6225" y="1559719"/>
            <a:ext cx="5829300" cy="5181600"/>
          </a:xfrm>
          <a:prstGeom prst="rect">
            <a:avLst/>
          </a:prstGeom>
        </p:spPr>
      </p:pic>
      <p:sp>
        <p:nvSpPr>
          <p:cNvPr id="11" name="Frame 10">
            <a:extLst>
              <a:ext uri="{FF2B5EF4-FFF2-40B4-BE49-F238E27FC236}">
                <a16:creationId xmlns:a16="http://schemas.microsoft.com/office/drawing/2014/main" id="{4813CF7F-B5A9-46CF-A7CE-0D0B033AF02B}"/>
              </a:ext>
            </a:extLst>
          </p:cNvPr>
          <p:cNvSpPr/>
          <p:nvPr/>
        </p:nvSpPr>
        <p:spPr>
          <a:xfrm>
            <a:off x="276225" y="3799235"/>
            <a:ext cx="5457825" cy="906116"/>
          </a:xfrm>
          <a:prstGeom prst="frame">
            <a:avLst>
              <a:gd name="adj1" fmla="val 6248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22005EEB-A326-4FE9-B567-CBC966A97D3F}"/>
              </a:ext>
            </a:extLst>
          </p:cNvPr>
          <p:cNvSpPr txBox="1">
            <a:spLocks/>
          </p:cNvSpPr>
          <p:nvPr/>
        </p:nvSpPr>
        <p:spPr>
          <a:xfrm>
            <a:off x="6281737" y="1971850"/>
            <a:ext cx="1833563" cy="76229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/>
              <a:t>Birthdate</a:t>
            </a:r>
            <a:r>
              <a:rPr lang="en-US" b="0" dirty="0"/>
              <a:t> </a:t>
            </a:r>
          </a:p>
          <a:p>
            <a:endParaRPr lang="en-US" sz="30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C0C8A55-FEF5-4458-9B7A-5B6547E12B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0127" y="4764792"/>
            <a:ext cx="6596063" cy="1361371"/>
          </a:xfrm>
          <a:prstGeom prst="rect">
            <a:avLst/>
          </a:prstGeom>
          <a:ln w="25400">
            <a:solidFill>
              <a:srgbClr val="20425A"/>
            </a:solidFill>
          </a:ln>
        </p:spPr>
      </p:pic>
    </p:spTree>
    <p:extLst>
      <p:ext uri="{BB962C8B-B14F-4D97-AF65-F5344CB8AC3E}">
        <p14:creationId xmlns:p14="http://schemas.microsoft.com/office/powerpoint/2010/main" val="94321272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40B98-EFEC-400F-B9CA-4FB2AF9EB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52400"/>
            <a:ext cx="4858966" cy="838200"/>
          </a:xfrm>
        </p:spPr>
        <p:txBody>
          <a:bodyPr/>
          <a:lstStyle/>
          <a:p>
            <a:r>
              <a:rPr lang="en-US" dirty="0"/>
              <a:t>ETL Implementation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9889A3-E309-4493-9A69-654D2600933D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F17CEE-118D-4310-9272-888A0B2E1E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94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BAF756-8910-421B-89C8-C9248343B6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1227" y="313738"/>
            <a:ext cx="2028825" cy="600075"/>
          </a:xfrm>
          <a:prstGeom prst="rect">
            <a:avLst/>
          </a:prstGeom>
        </p:spPr>
      </p:pic>
      <p:pic>
        <p:nvPicPr>
          <p:cNvPr id="14" name="Picture 13" descr="Image result for pusheen transparent background">
            <a:extLst>
              <a:ext uri="{FF2B5EF4-FFF2-40B4-BE49-F238E27FC236}">
                <a16:creationId xmlns:a16="http://schemas.microsoft.com/office/drawing/2014/main" id="{E95F895A-8BE2-4EDA-892C-0AF48CB9B6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58686"/>
            <a:ext cx="1110180" cy="1110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1BDB717-9DF8-465B-9FED-4B8DCFE59CD0}"/>
              </a:ext>
            </a:extLst>
          </p:cNvPr>
          <p:cNvSpPr txBox="1">
            <a:spLocks/>
          </p:cNvSpPr>
          <p:nvPr/>
        </p:nvSpPr>
        <p:spPr>
          <a:xfrm>
            <a:off x="881580" y="1085849"/>
            <a:ext cx="8229600" cy="449729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/>
              <a:t>How should the PERSON table logic be implemented in SQL? </a:t>
            </a:r>
          </a:p>
          <a:p>
            <a:endParaRPr lang="en-US" b="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30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B98B6AE-C071-44B9-93C7-AEF9DF5BAB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6225" y="1559719"/>
            <a:ext cx="5829300" cy="5181600"/>
          </a:xfrm>
          <a:prstGeom prst="rect">
            <a:avLst/>
          </a:prstGeom>
        </p:spPr>
      </p:pic>
      <p:sp>
        <p:nvSpPr>
          <p:cNvPr id="11" name="Frame 10">
            <a:extLst>
              <a:ext uri="{FF2B5EF4-FFF2-40B4-BE49-F238E27FC236}">
                <a16:creationId xmlns:a16="http://schemas.microsoft.com/office/drawing/2014/main" id="{4813CF7F-B5A9-46CF-A7CE-0D0B033AF02B}"/>
              </a:ext>
            </a:extLst>
          </p:cNvPr>
          <p:cNvSpPr/>
          <p:nvPr/>
        </p:nvSpPr>
        <p:spPr>
          <a:xfrm>
            <a:off x="276225" y="3799235"/>
            <a:ext cx="5457825" cy="906116"/>
          </a:xfrm>
          <a:prstGeom prst="frame">
            <a:avLst>
              <a:gd name="adj1" fmla="val 6248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22005EEB-A326-4FE9-B567-CBC966A97D3F}"/>
              </a:ext>
            </a:extLst>
          </p:cNvPr>
          <p:cNvSpPr txBox="1">
            <a:spLocks/>
          </p:cNvSpPr>
          <p:nvPr/>
        </p:nvSpPr>
        <p:spPr>
          <a:xfrm>
            <a:off x="6281737" y="1971850"/>
            <a:ext cx="1833563" cy="76229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/>
              <a:t>Birthdate</a:t>
            </a:r>
            <a:r>
              <a:rPr lang="en-US" b="0" dirty="0"/>
              <a:t> </a:t>
            </a:r>
          </a:p>
          <a:p>
            <a:endParaRPr lang="en-US" sz="30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C0C8A55-FEF5-4458-9B7A-5B6547E12B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0127" y="4764792"/>
            <a:ext cx="6596063" cy="1361371"/>
          </a:xfrm>
          <a:prstGeom prst="rect">
            <a:avLst/>
          </a:prstGeom>
          <a:ln w="25400">
            <a:solidFill>
              <a:srgbClr val="20425A"/>
            </a:solidFill>
          </a:ln>
        </p:spPr>
      </p:pic>
      <p:sp>
        <p:nvSpPr>
          <p:cNvPr id="13" name="Frame 12">
            <a:extLst>
              <a:ext uri="{FF2B5EF4-FFF2-40B4-BE49-F238E27FC236}">
                <a16:creationId xmlns:a16="http://schemas.microsoft.com/office/drawing/2014/main" id="{A442004B-8148-4E45-81EA-79E319E5303E}"/>
              </a:ext>
            </a:extLst>
          </p:cNvPr>
          <p:cNvSpPr/>
          <p:nvPr/>
        </p:nvSpPr>
        <p:spPr>
          <a:xfrm>
            <a:off x="881580" y="5638146"/>
            <a:ext cx="6805095" cy="547458"/>
          </a:xfrm>
          <a:prstGeom prst="frame">
            <a:avLst>
              <a:gd name="adj1" fmla="val 11468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DDFBD3CD-35AE-4ADB-9EC5-209A0F4AC9A3}"/>
              </a:ext>
            </a:extLst>
          </p:cNvPr>
          <p:cNvSpPr txBox="1">
            <a:spLocks/>
          </p:cNvSpPr>
          <p:nvPr/>
        </p:nvSpPr>
        <p:spPr>
          <a:xfrm>
            <a:off x="7860052" y="5555150"/>
            <a:ext cx="733425" cy="7134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dirty="0"/>
              <a:t>??</a:t>
            </a:r>
            <a:r>
              <a:rPr lang="en-US" b="0" dirty="0"/>
              <a:t> </a:t>
            </a:r>
          </a:p>
          <a:p>
            <a:endParaRPr lang="en-US" b="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414709573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40B98-EFEC-400F-B9CA-4FB2AF9EB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52400"/>
            <a:ext cx="4858966" cy="838200"/>
          </a:xfrm>
        </p:spPr>
        <p:txBody>
          <a:bodyPr/>
          <a:lstStyle/>
          <a:p>
            <a:r>
              <a:rPr lang="en-US" dirty="0"/>
              <a:t>ETL Implementation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9889A3-E309-4493-9A69-654D2600933D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F17CEE-118D-4310-9272-888A0B2E1E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95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BAF756-8910-421B-89C8-C9248343B6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1227" y="313738"/>
            <a:ext cx="2028825" cy="600075"/>
          </a:xfrm>
          <a:prstGeom prst="rect">
            <a:avLst/>
          </a:prstGeom>
        </p:spPr>
      </p:pic>
      <p:pic>
        <p:nvPicPr>
          <p:cNvPr id="14" name="Picture 13" descr="Image result for pusheen transparent background">
            <a:extLst>
              <a:ext uri="{FF2B5EF4-FFF2-40B4-BE49-F238E27FC236}">
                <a16:creationId xmlns:a16="http://schemas.microsoft.com/office/drawing/2014/main" id="{E95F895A-8BE2-4EDA-892C-0AF48CB9B6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58686"/>
            <a:ext cx="1110180" cy="1110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1BDB717-9DF8-465B-9FED-4B8DCFE59CD0}"/>
              </a:ext>
            </a:extLst>
          </p:cNvPr>
          <p:cNvSpPr txBox="1">
            <a:spLocks/>
          </p:cNvSpPr>
          <p:nvPr/>
        </p:nvSpPr>
        <p:spPr>
          <a:xfrm>
            <a:off x="457200" y="1085849"/>
            <a:ext cx="8229600" cy="9556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/>
              <a:t>Let’s review the logic we decided on for how the PERSON table should be created.</a:t>
            </a:r>
          </a:p>
          <a:p>
            <a:endParaRPr lang="en-US" b="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300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9E46244-FC61-4F19-ACB2-0045B33EE1B4}"/>
              </a:ext>
            </a:extLst>
          </p:cNvPr>
          <p:cNvSpPr txBox="1">
            <a:spLocks/>
          </p:cNvSpPr>
          <p:nvPr/>
        </p:nvSpPr>
        <p:spPr>
          <a:xfrm>
            <a:off x="85725" y="2225209"/>
            <a:ext cx="8601075" cy="390095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/>
              <a:t>Gender: </a:t>
            </a:r>
          </a:p>
          <a:p>
            <a:endParaRPr lang="en-US" b="0" dirty="0"/>
          </a:p>
          <a:p>
            <a:endParaRPr lang="en-US" sz="1800" b="0" dirty="0"/>
          </a:p>
          <a:p>
            <a:r>
              <a:rPr lang="en-US" b="0" dirty="0"/>
              <a:t>Birthdate:</a:t>
            </a:r>
          </a:p>
          <a:p>
            <a:endParaRPr lang="en-US" dirty="0"/>
          </a:p>
          <a:p>
            <a:endParaRPr lang="en-US" sz="1800" dirty="0"/>
          </a:p>
          <a:p>
            <a:r>
              <a:rPr lang="en-US" b="0" dirty="0"/>
              <a:t>Race: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b="0" dirty="0"/>
              <a:t>Ethnicity:</a:t>
            </a:r>
          </a:p>
          <a:p>
            <a:endParaRPr lang="en-US" sz="3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15B00B-3B86-4A61-BD5B-34970A16EB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0200" y="1883341"/>
            <a:ext cx="6600825" cy="925349"/>
          </a:xfrm>
          <a:prstGeom prst="rect">
            <a:avLst/>
          </a:prstGeom>
          <a:ln w="15875">
            <a:solidFill>
              <a:srgbClr val="20425A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1DC8C37-CC4C-46A2-8266-465C5D353D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0202" y="2859024"/>
            <a:ext cx="6596063" cy="1361371"/>
          </a:xfrm>
          <a:prstGeom prst="rect">
            <a:avLst/>
          </a:prstGeom>
          <a:ln w="15875">
            <a:solidFill>
              <a:srgbClr val="20425A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3ECF9C1-045B-4739-A574-699A251036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0201" y="4278012"/>
            <a:ext cx="6596064" cy="913436"/>
          </a:xfrm>
          <a:prstGeom prst="rect">
            <a:avLst/>
          </a:prstGeom>
          <a:ln w="15875">
            <a:solidFill>
              <a:srgbClr val="20425A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FDE83EC-BF96-438E-A6C2-AF040BA38B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00200" y="5263850"/>
            <a:ext cx="6596063" cy="1229025"/>
          </a:xfrm>
          <a:prstGeom prst="rect">
            <a:avLst/>
          </a:prstGeom>
          <a:ln w="15875">
            <a:solidFill>
              <a:srgbClr val="20425A"/>
            </a:solidFill>
          </a:ln>
        </p:spPr>
      </p:pic>
      <p:sp>
        <p:nvSpPr>
          <p:cNvPr id="13" name="Frame 12">
            <a:extLst>
              <a:ext uri="{FF2B5EF4-FFF2-40B4-BE49-F238E27FC236}">
                <a16:creationId xmlns:a16="http://schemas.microsoft.com/office/drawing/2014/main" id="{0EFE0623-8A0B-492E-BDF5-87FEF74518F6}"/>
              </a:ext>
            </a:extLst>
          </p:cNvPr>
          <p:cNvSpPr/>
          <p:nvPr/>
        </p:nvSpPr>
        <p:spPr>
          <a:xfrm>
            <a:off x="0" y="4220394"/>
            <a:ext cx="8296275" cy="1043455"/>
          </a:xfrm>
          <a:prstGeom prst="frame">
            <a:avLst>
              <a:gd name="adj1" fmla="val 7109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888893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40B98-EFEC-400F-B9CA-4FB2AF9EB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52400"/>
            <a:ext cx="4858966" cy="838200"/>
          </a:xfrm>
        </p:spPr>
        <p:txBody>
          <a:bodyPr/>
          <a:lstStyle/>
          <a:p>
            <a:r>
              <a:rPr lang="en-US" dirty="0"/>
              <a:t>ETL Implementation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9889A3-E309-4493-9A69-654D2600933D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F17CEE-118D-4310-9272-888A0B2E1E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96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BAF756-8910-421B-89C8-C9248343B6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1227" y="313738"/>
            <a:ext cx="2028825" cy="600075"/>
          </a:xfrm>
          <a:prstGeom prst="rect">
            <a:avLst/>
          </a:prstGeom>
        </p:spPr>
      </p:pic>
      <p:pic>
        <p:nvPicPr>
          <p:cNvPr id="14" name="Picture 13" descr="Image result for pusheen transparent background">
            <a:extLst>
              <a:ext uri="{FF2B5EF4-FFF2-40B4-BE49-F238E27FC236}">
                <a16:creationId xmlns:a16="http://schemas.microsoft.com/office/drawing/2014/main" id="{E95F895A-8BE2-4EDA-892C-0AF48CB9B6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58686"/>
            <a:ext cx="1110180" cy="1110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1BDB717-9DF8-465B-9FED-4B8DCFE59CD0}"/>
              </a:ext>
            </a:extLst>
          </p:cNvPr>
          <p:cNvSpPr txBox="1">
            <a:spLocks/>
          </p:cNvSpPr>
          <p:nvPr/>
        </p:nvSpPr>
        <p:spPr>
          <a:xfrm>
            <a:off x="881580" y="1085849"/>
            <a:ext cx="8229600" cy="449729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/>
              <a:t>How should the PERSON table logic be implemented in SQL? </a:t>
            </a:r>
          </a:p>
          <a:p>
            <a:endParaRPr lang="en-US" b="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30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B98B6AE-C071-44B9-93C7-AEF9DF5BAB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6225" y="1559719"/>
            <a:ext cx="5829300" cy="5181600"/>
          </a:xfrm>
          <a:prstGeom prst="rect">
            <a:avLst/>
          </a:prstGeom>
        </p:spPr>
      </p:pic>
      <p:sp>
        <p:nvSpPr>
          <p:cNvPr id="11" name="Frame 10">
            <a:extLst>
              <a:ext uri="{FF2B5EF4-FFF2-40B4-BE49-F238E27FC236}">
                <a16:creationId xmlns:a16="http://schemas.microsoft.com/office/drawing/2014/main" id="{4813CF7F-B5A9-46CF-A7CE-0D0B033AF02B}"/>
              </a:ext>
            </a:extLst>
          </p:cNvPr>
          <p:cNvSpPr/>
          <p:nvPr/>
        </p:nvSpPr>
        <p:spPr>
          <a:xfrm>
            <a:off x="276225" y="4589810"/>
            <a:ext cx="5457825" cy="1277590"/>
          </a:xfrm>
          <a:prstGeom prst="frame">
            <a:avLst>
              <a:gd name="adj1" fmla="val 4012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22005EEB-A326-4FE9-B567-CBC966A97D3F}"/>
              </a:ext>
            </a:extLst>
          </p:cNvPr>
          <p:cNvSpPr txBox="1">
            <a:spLocks/>
          </p:cNvSpPr>
          <p:nvPr/>
        </p:nvSpPr>
        <p:spPr>
          <a:xfrm>
            <a:off x="6281737" y="1971850"/>
            <a:ext cx="1833563" cy="7622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/>
              <a:t>Race</a:t>
            </a:r>
            <a:endParaRPr lang="en-US" b="0" dirty="0"/>
          </a:p>
          <a:p>
            <a:endParaRPr lang="en-US" sz="30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ADF63E5-4A4A-49A2-BFD2-C6EBB070B5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0944" y="3652233"/>
            <a:ext cx="6596064" cy="913436"/>
          </a:xfrm>
          <a:prstGeom prst="rect">
            <a:avLst/>
          </a:prstGeom>
          <a:ln w="25400">
            <a:solidFill>
              <a:srgbClr val="20425A"/>
            </a:solidFill>
          </a:ln>
        </p:spPr>
      </p:pic>
    </p:spTree>
    <p:extLst>
      <p:ext uri="{BB962C8B-B14F-4D97-AF65-F5344CB8AC3E}">
        <p14:creationId xmlns:p14="http://schemas.microsoft.com/office/powerpoint/2010/main" val="223333328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40B98-EFEC-400F-B9CA-4FB2AF9EB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52400"/>
            <a:ext cx="4858966" cy="838200"/>
          </a:xfrm>
        </p:spPr>
        <p:txBody>
          <a:bodyPr/>
          <a:lstStyle/>
          <a:p>
            <a:r>
              <a:rPr lang="en-US" dirty="0"/>
              <a:t>ETL Implementation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9889A3-E309-4493-9A69-654D2600933D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F17CEE-118D-4310-9272-888A0B2E1E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97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BAF756-8910-421B-89C8-C9248343B6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1227" y="313738"/>
            <a:ext cx="2028825" cy="600075"/>
          </a:xfrm>
          <a:prstGeom prst="rect">
            <a:avLst/>
          </a:prstGeom>
        </p:spPr>
      </p:pic>
      <p:pic>
        <p:nvPicPr>
          <p:cNvPr id="14" name="Picture 13" descr="Image result for pusheen transparent background">
            <a:extLst>
              <a:ext uri="{FF2B5EF4-FFF2-40B4-BE49-F238E27FC236}">
                <a16:creationId xmlns:a16="http://schemas.microsoft.com/office/drawing/2014/main" id="{E95F895A-8BE2-4EDA-892C-0AF48CB9B6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58686"/>
            <a:ext cx="1110180" cy="1110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1BDB717-9DF8-465B-9FED-4B8DCFE59CD0}"/>
              </a:ext>
            </a:extLst>
          </p:cNvPr>
          <p:cNvSpPr txBox="1">
            <a:spLocks/>
          </p:cNvSpPr>
          <p:nvPr/>
        </p:nvSpPr>
        <p:spPr>
          <a:xfrm>
            <a:off x="457200" y="1085849"/>
            <a:ext cx="8229600" cy="9556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/>
              <a:t>Let’s review the logic we decided on for how the PERSON table should be created.</a:t>
            </a:r>
          </a:p>
          <a:p>
            <a:endParaRPr lang="en-US" b="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300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9E46244-FC61-4F19-ACB2-0045B33EE1B4}"/>
              </a:ext>
            </a:extLst>
          </p:cNvPr>
          <p:cNvSpPr txBox="1">
            <a:spLocks/>
          </p:cNvSpPr>
          <p:nvPr/>
        </p:nvSpPr>
        <p:spPr>
          <a:xfrm>
            <a:off x="85725" y="2225209"/>
            <a:ext cx="8601075" cy="390095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/>
              <a:t>Gender: </a:t>
            </a:r>
          </a:p>
          <a:p>
            <a:endParaRPr lang="en-US" b="0" dirty="0"/>
          </a:p>
          <a:p>
            <a:endParaRPr lang="en-US" sz="1800" b="0" dirty="0"/>
          </a:p>
          <a:p>
            <a:r>
              <a:rPr lang="en-US" b="0" dirty="0"/>
              <a:t>Birthdate:</a:t>
            </a:r>
          </a:p>
          <a:p>
            <a:endParaRPr lang="en-US" dirty="0"/>
          </a:p>
          <a:p>
            <a:endParaRPr lang="en-US" sz="1800" dirty="0"/>
          </a:p>
          <a:p>
            <a:r>
              <a:rPr lang="en-US" b="0" dirty="0"/>
              <a:t>Race: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b="0" dirty="0"/>
              <a:t>Ethnicity:</a:t>
            </a:r>
          </a:p>
          <a:p>
            <a:endParaRPr lang="en-US" sz="3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15B00B-3B86-4A61-BD5B-34970A16EB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0200" y="1883341"/>
            <a:ext cx="6600825" cy="925349"/>
          </a:xfrm>
          <a:prstGeom prst="rect">
            <a:avLst/>
          </a:prstGeom>
          <a:ln w="15875">
            <a:solidFill>
              <a:srgbClr val="20425A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1DC8C37-CC4C-46A2-8266-465C5D353D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0202" y="2859024"/>
            <a:ext cx="6596063" cy="1361371"/>
          </a:xfrm>
          <a:prstGeom prst="rect">
            <a:avLst/>
          </a:prstGeom>
          <a:ln w="15875">
            <a:solidFill>
              <a:srgbClr val="20425A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3ECF9C1-045B-4739-A574-699A251036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0201" y="4278012"/>
            <a:ext cx="6596064" cy="913436"/>
          </a:xfrm>
          <a:prstGeom prst="rect">
            <a:avLst/>
          </a:prstGeom>
          <a:ln w="15875">
            <a:solidFill>
              <a:srgbClr val="20425A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FDE83EC-BF96-438E-A6C2-AF040BA38B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00200" y="5263850"/>
            <a:ext cx="6596063" cy="1229025"/>
          </a:xfrm>
          <a:prstGeom prst="rect">
            <a:avLst/>
          </a:prstGeom>
          <a:ln w="15875">
            <a:solidFill>
              <a:srgbClr val="20425A"/>
            </a:solidFill>
          </a:ln>
        </p:spPr>
      </p:pic>
      <p:sp>
        <p:nvSpPr>
          <p:cNvPr id="13" name="Frame 12">
            <a:extLst>
              <a:ext uri="{FF2B5EF4-FFF2-40B4-BE49-F238E27FC236}">
                <a16:creationId xmlns:a16="http://schemas.microsoft.com/office/drawing/2014/main" id="{0EFE0623-8A0B-492E-BDF5-87FEF74518F6}"/>
              </a:ext>
            </a:extLst>
          </p:cNvPr>
          <p:cNvSpPr/>
          <p:nvPr/>
        </p:nvSpPr>
        <p:spPr>
          <a:xfrm>
            <a:off x="0" y="5189734"/>
            <a:ext cx="8277225" cy="1303141"/>
          </a:xfrm>
          <a:prstGeom prst="frame">
            <a:avLst>
              <a:gd name="adj1" fmla="val 7109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969606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40B98-EFEC-400F-B9CA-4FB2AF9EB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52400"/>
            <a:ext cx="4858966" cy="838200"/>
          </a:xfrm>
        </p:spPr>
        <p:txBody>
          <a:bodyPr/>
          <a:lstStyle/>
          <a:p>
            <a:r>
              <a:rPr lang="en-US" dirty="0"/>
              <a:t>ETL Implementation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F17CEE-118D-4310-9272-888A0B2E1E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98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BAF756-8910-421B-89C8-C9248343B6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1227" y="313738"/>
            <a:ext cx="2028825" cy="600075"/>
          </a:xfrm>
          <a:prstGeom prst="rect">
            <a:avLst/>
          </a:prstGeom>
        </p:spPr>
      </p:pic>
      <p:pic>
        <p:nvPicPr>
          <p:cNvPr id="14" name="Picture 13" descr="Image result for pusheen transparent background">
            <a:extLst>
              <a:ext uri="{FF2B5EF4-FFF2-40B4-BE49-F238E27FC236}">
                <a16:creationId xmlns:a16="http://schemas.microsoft.com/office/drawing/2014/main" id="{E95F895A-8BE2-4EDA-892C-0AF48CB9B6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58686"/>
            <a:ext cx="1110180" cy="1110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1BDB717-9DF8-465B-9FED-4B8DCFE59CD0}"/>
              </a:ext>
            </a:extLst>
          </p:cNvPr>
          <p:cNvSpPr txBox="1">
            <a:spLocks/>
          </p:cNvSpPr>
          <p:nvPr/>
        </p:nvSpPr>
        <p:spPr>
          <a:xfrm>
            <a:off x="881580" y="1085849"/>
            <a:ext cx="8229600" cy="449729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/>
              <a:t>How should the PERSON table logic be implemented in SQL? </a:t>
            </a:r>
          </a:p>
          <a:p>
            <a:endParaRPr lang="en-US" b="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30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B98B6AE-C071-44B9-93C7-AEF9DF5BAB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6225" y="1559719"/>
            <a:ext cx="5829300" cy="5181600"/>
          </a:xfrm>
          <a:prstGeom prst="rect">
            <a:avLst/>
          </a:prstGeom>
        </p:spPr>
      </p:pic>
      <p:sp>
        <p:nvSpPr>
          <p:cNvPr id="11" name="Frame 10">
            <a:extLst>
              <a:ext uri="{FF2B5EF4-FFF2-40B4-BE49-F238E27FC236}">
                <a16:creationId xmlns:a16="http://schemas.microsoft.com/office/drawing/2014/main" id="{4813CF7F-B5A9-46CF-A7CE-0D0B033AF02B}"/>
              </a:ext>
            </a:extLst>
          </p:cNvPr>
          <p:cNvSpPr/>
          <p:nvPr/>
        </p:nvSpPr>
        <p:spPr>
          <a:xfrm>
            <a:off x="276225" y="5681485"/>
            <a:ext cx="5457825" cy="976698"/>
          </a:xfrm>
          <a:prstGeom prst="frame">
            <a:avLst>
              <a:gd name="adj1" fmla="val 7140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22005EEB-A326-4FE9-B567-CBC966A97D3F}"/>
              </a:ext>
            </a:extLst>
          </p:cNvPr>
          <p:cNvSpPr txBox="1">
            <a:spLocks/>
          </p:cNvSpPr>
          <p:nvPr/>
        </p:nvSpPr>
        <p:spPr>
          <a:xfrm>
            <a:off x="6281736" y="1971849"/>
            <a:ext cx="2405063" cy="6743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/>
              <a:t>Ethnicity</a:t>
            </a:r>
            <a:endParaRPr lang="en-US" dirty="0"/>
          </a:p>
          <a:p>
            <a:endParaRPr lang="en-US" sz="30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5CDF83A-FBA5-4F92-9E66-B7065D9CDE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2025" y="4385199"/>
            <a:ext cx="6596063" cy="1229025"/>
          </a:xfrm>
          <a:prstGeom prst="rect">
            <a:avLst/>
          </a:prstGeom>
          <a:ln w="25400">
            <a:solidFill>
              <a:srgbClr val="20425A"/>
            </a:solidFill>
          </a:ln>
        </p:spPr>
      </p:pic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66378CCA-877E-4DD7-AF26-D938E250992E}"/>
              </a:ext>
            </a:extLst>
          </p:cNvPr>
          <p:cNvSpPr txBox="1">
            <a:spLocks/>
          </p:cNvSpPr>
          <p:nvPr/>
        </p:nvSpPr>
        <p:spPr>
          <a:xfrm>
            <a:off x="5915023" y="5720292"/>
            <a:ext cx="733425" cy="7134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dirty="0"/>
              <a:t>??</a:t>
            </a:r>
            <a:r>
              <a:rPr lang="en-US" b="0" dirty="0"/>
              <a:t> </a:t>
            </a:r>
          </a:p>
          <a:p>
            <a:endParaRPr lang="en-US" b="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284837389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40B98-EFEC-400F-B9CA-4FB2AF9EB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52400"/>
            <a:ext cx="4858966" cy="838200"/>
          </a:xfrm>
        </p:spPr>
        <p:txBody>
          <a:bodyPr/>
          <a:lstStyle/>
          <a:p>
            <a:r>
              <a:rPr lang="en-US" dirty="0"/>
              <a:t>ETL Implementation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F17CEE-118D-4310-9272-888A0B2E1E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99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BAF756-8910-421B-89C8-C9248343B6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1227" y="313738"/>
            <a:ext cx="2028825" cy="600075"/>
          </a:xfrm>
          <a:prstGeom prst="rect">
            <a:avLst/>
          </a:prstGeom>
        </p:spPr>
      </p:pic>
      <p:pic>
        <p:nvPicPr>
          <p:cNvPr id="14" name="Picture 13" descr="Image result for pusheen transparent background">
            <a:extLst>
              <a:ext uri="{FF2B5EF4-FFF2-40B4-BE49-F238E27FC236}">
                <a16:creationId xmlns:a16="http://schemas.microsoft.com/office/drawing/2014/main" id="{E95F895A-8BE2-4EDA-892C-0AF48CB9B6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58686"/>
            <a:ext cx="1110180" cy="1110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1BDB717-9DF8-465B-9FED-4B8DCFE59CD0}"/>
              </a:ext>
            </a:extLst>
          </p:cNvPr>
          <p:cNvSpPr txBox="1">
            <a:spLocks/>
          </p:cNvSpPr>
          <p:nvPr/>
        </p:nvSpPr>
        <p:spPr>
          <a:xfrm>
            <a:off x="567256" y="1151939"/>
            <a:ext cx="7671870" cy="83820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0" dirty="0"/>
              <a:t>Now let’s run the code and create the PERSON table in the </a:t>
            </a:r>
            <a:r>
              <a:rPr lang="en-US" sz="2800" b="0" dirty="0" err="1"/>
              <a:t>cdm_lauren</a:t>
            </a:r>
            <a:r>
              <a:rPr lang="en-US" sz="2800" b="0" dirty="0"/>
              <a:t> schema</a:t>
            </a:r>
          </a:p>
          <a:p>
            <a:endParaRPr lang="en-US" b="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3000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3E8098DC-F16E-48F5-A654-1289D55DA015}"/>
              </a:ext>
            </a:extLst>
          </p:cNvPr>
          <p:cNvSpPr txBox="1">
            <a:spLocks/>
          </p:cNvSpPr>
          <p:nvPr/>
        </p:nvSpPr>
        <p:spPr>
          <a:xfrm>
            <a:off x="567256" y="2141367"/>
            <a:ext cx="7967144" cy="415560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0" dirty="0"/>
              <a:t>1. </a:t>
            </a:r>
            <a:r>
              <a:rPr lang="en-US" b="0" dirty="0"/>
              <a:t>Download the query from:</a:t>
            </a:r>
          </a:p>
          <a:p>
            <a:pPr lvl="1"/>
            <a:r>
              <a:rPr lang="en-US" sz="2400" b="0" dirty="0">
                <a:hlinkClick r:id="rId5"/>
              </a:rPr>
              <a:t>https://github.com/OHDSI/Tutorial-ETL</a:t>
            </a:r>
            <a:endParaRPr lang="en-US" sz="2400" b="0" dirty="0"/>
          </a:p>
          <a:p>
            <a:pPr lvl="1"/>
            <a:r>
              <a:rPr lang="en-US" sz="2400" b="0" dirty="0"/>
              <a:t>Materials </a:t>
            </a:r>
            <a:r>
              <a:rPr lang="en-US" sz="2400" b="0" dirty="0">
                <a:sym typeface="Wingdings" panose="05000000000000000000" pitchFamily="2" charset="2"/>
              </a:rPr>
              <a:t> </a:t>
            </a:r>
            <a:r>
              <a:rPr lang="en-US" sz="2400" b="0" dirty="0"/>
              <a:t>Implementation</a:t>
            </a:r>
            <a:r>
              <a:rPr lang="en-US" sz="2400" b="0" dirty="0">
                <a:sym typeface="Wingdings" panose="05000000000000000000" pitchFamily="2" charset="2"/>
              </a:rPr>
              <a:t> </a:t>
            </a:r>
            <a:r>
              <a:rPr lang="en-US" sz="2400" b="0" dirty="0" err="1"/>
              <a:t>Insert_Person_Lauren.sql</a:t>
            </a:r>
            <a:endParaRPr lang="en-US" sz="2400" b="0" dirty="0"/>
          </a:p>
          <a:p>
            <a:pPr marL="0" lvl="1"/>
            <a:endParaRPr lang="en-US" sz="2400" b="0" dirty="0"/>
          </a:p>
          <a:p>
            <a:pPr marL="0" lvl="1"/>
            <a:r>
              <a:rPr lang="en-US" sz="2400" b="0" dirty="0"/>
              <a:t>2.  Open up pgAdmin4 using the icon on the task bar</a:t>
            </a:r>
          </a:p>
          <a:p>
            <a:endParaRPr lang="en-US" sz="2800" b="0" dirty="0"/>
          </a:p>
          <a:p>
            <a:endParaRPr lang="en-US" b="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3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7D932A-7E1C-4EBF-8E88-038A7BCD9A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47875" y="4643437"/>
            <a:ext cx="3486150" cy="542925"/>
          </a:xfrm>
          <a:prstGeom prst="rect">
            <a:avLst/>
          </a:prstGeom>
        </p:spPr>
      </p:pic>
      <p:sp>
        <p:nvSpPr>
          <p:cNvPr id="19" name="Frame 18">
            <a:extLst>
              <a:ext uri="{FF2B5EF4-FFF2-40B4-BE49-F238E27FC236}">
                <a16:creationId xmlns:a16="http://schemas.microsoft.com/office/drawing/2014/main" id="{5091E90A-B6F1-444F-A25E-741045B19E30}"/>
              </a:ext>
            </a:extLst>
          </p:cNvPr>
          <p:cNvSpPr/>
          <p:nvPr/>
        </p:nvSpPr>
        <p:spPr>
          <a:xfrm>
            <a:off x="4800599" y="4686299"/>
            <a:ext cx="733425" cy="542925"/>
          </a:xfrm>
          <a:prstGeom prst="frame">
            <a:avLst>
              <a:gd name="adj1" fmla="val 12403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1682682"/>
      </p:ext>
    </p:extLst>
  </p:cSld>
  <p:clrMapOvr>
    <a:masterClrMapping/>
  </p:clrMapOvr>
</p:sld>
</file>

<file path=ppt/theme/theme1.xml><?xml version="1.0" encoding="utf-8"?>
<a:theme xmlns:a="http://schemas.openxmlformats.org/drawingml/2006/main" name="Theme1">
  <a:themeElements>
    <a:clrScheme name="Custom 1">
      <a:dk1>
        <a:sysClr val="windowText" lastClr="000000"/>
      </a:dk1>
      <a:lt1>
        <a:sysClr val="window" lastClr="FFFFFF"/>
      </a:lt1>
      <a:dk2>
        <a:srgbClr val="20425A"/>
      </a:dk2>
      <a:lt2>
        <a:srgbClr val="FCCB10"/>
      </a:lt2>
      <a:accent1>
        <a:srgbClr val="EB6622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1" id="{AAD83C48-3580-4B4C-8817-1B2294EB4403}" vid="{D74E4C50-B0C5-4596-B266-3AEBB0D0F2E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Theme1</Template>
  <TotalTime>7919</TotalTime>
  <Words>6699</Words>
  <Application>Microsoft Office PowerPoint</Application>
  <PresentationFormat>On-screen Show (4:3)</PresentationFormat>
  <Paragraphs>1487</Paragraphs>
  <Slides>128</Slides>
  <Notes>24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128</vt:i4>
      </vt:variant>
    </vt:vector>
  </HeadingPairs>
  <TitlesOfParts>
    <vt:vector size="133" baseType="lpstr">
      <vt:lpstr>Arial</vt:lpstr>
      <vt:lpstr>Calibri</vt:lpstr>
      <vt:lpstr>Consolas</vt:lpstr>
      <vt:lpstr>Wingdings</vt:lpstr>
      <vt:lpstr>Theme1</vt:lpstr>
      <vt:lpstr>OMOP Common Data Model Extract, Transform &amp; Load Tutorial</vt:lpstr>
      <vt:lpstr>What this tutorial will provide . . . </vt:lpstr>
      <vt:lpstr>Agenda</vt:lpstr>
      <vt:lpstr>Instructors</vt:lpstr>
      <vt:lpstr>Ground Rules</vt:lpstr>
      <vt:lpstr>OHDSI in a Box</vt:lpstr>
      <vt:lpstr>Directions for Accessing a VM</vt:lpstr>
      <vt:lpstr>OHDSI’s Mission &amp; Vision</vt:lpstr>
      <vt:lpstr>Current  Approach: “One Study – One Script“</vt:lpstr>
      <vt:lpstr>Solution: Data Standardization Enables Systematic Research</vt:lpstr>
      <vt:lpstr>CDM Version 6 Key Domains</vt:lpstr>
      <vt:lpstr>Why the CDM?</vt:lpstr>
      <vt:lpstr>Why the CDM?</vt:lpstr>
      <vt:lpstr>ETL</vt:lpstr>
      <vt:lpstr>ETL Process</vt:lpstr>
      <vt:lpstr>ETL Process</vt:lpstr>
      <vt:lpstr>Hands On Exercises for Today</vt:lpstr>
      <vt:lpstr>PowerPoint Presentation</vt:lpstr>
      <vt:lpstr>A Patient’s Story:  Lauren</vt:lpstr>
      <vt:lpstr>What data do we have?</vt:lpstr>
      <vt:lpstr>Data Format</vt:lpstr>
      <vt:lpstr>Synthea Tables</vt:lpstr>
      <vt:lpstr>Raw Data</vt:lpstr>
      <vt:lpstr>Tools help us get started . . . </vt:lpstr>
      <vt:lpstr>White Rabbit - Location</vt:lpstr>
      <vt:lpstr>White Rabbit - Scan</vt:lpstr>
      <vt:lpstr>White Rabbit - Scan</vt:lpstr>
      <vt:lpstr>White Rabbit - Scan</vt:lpstr>
      <vt:lpstr>White Rabbit – Scan Report</vt:lpstr>
      <vt:lpstr>White Rabbit – Scan Report: raw_synthea</vt:lpstr>
      <vt:lpstr>White Rabbit – Scan Report: raw_synthea</vt:lpstr>
      <vt:lpstr>White Rabbit – Scan Report: raw_synthea</vt:lpstr>
      <vt:lpstr>White Rabbit – Scan Report: raw_synthea</vt:lpstr>
      <vt:lpstr>Now Your Turn: Scan Lauren’s Data</vt:lpstr>
      <vt:lpstr>Now Your Turn: Scan Lauren’s Data</vt:lpstr>
      <vt:lpstr>Now Your Turn: Scan Lauren’s Data</vt:lpstr>
      <vt:lpstr>White Rabbit</vt:lpstr>
      <vt:lpstr>Rabbit in a Hat</vt:lpstr>
      <vt:lpstr>Rabbit in a Hat</vt:lpstr>
      <vt:lpstr>Rabbit in a Hat</vt:lpstr>
      <vt:lpstr>Rabbit in a Hat</vt:lpstr>
      <vt:lpstr>Resources</vt:lpstr>
      <vt:lpstr>Rabbit in a Hat</vt:lpstr>
      <vt:lpstr>Some Parting Thoughts On ETL </vt:lpstr>
      <vt:lpstr>PowerPoint Presentation</vt:lpstr>
      <vt:lpstr>Standardizing Terminologies</vt:lpstr>
      <vt:lpstr>OMOP Vocab</vt:lpstr>
      <vt:lpstr>OMOP Vocab</vt:lpstr>
      <vt:lpstr>Mapping a Lauren Row to CONCEPT_ID</vt:lpstr>
      <vt:lpstr>Source to Standard</vt:lpstr>
      <vt:lpstr>Source to Standard</vt:lpstr>
      <vt:lpstr>Source to Standard</vt:lpstr>
      <vt:lpstr>Source to Standard</vt:lpstr>
      <vt:lpstr>Mapping a Lauren Row to CONCEPT_ID: Source to Standard</vt:lpstr>
      <vt:lpstr>Source to Source</vt:lpstr>
      <vt:lpstr>Source to Source</vt:lpstr>
      <vt:lpstr>Mapping a Lauren Row to CONCEPT_ID: Source to Source</vt:lpstr>
      <vt:lpstr>Mapping a Lauren Row to CONCEPT_ID: Source to Source</vt:lpstr>
      <vt:lpstr>Mapping Source Codes – Your turn</vt:lpstr>
      <vt:lpstr>Mapping Source Codes – Your turn</vt:lpstr>
      <vt:lpstr>Usagi</vt:lpstr>
      <vt:lpstr>Usagi Process</vt:lpstr>
      <vt:lpstr>Usagi Process</vt:lpstr>
      <vt:lpstr>Usagi Process</vt:lpstr>
      <vt:lpstr>Usagi Process</vt:lpstr>
      <vt:lpstr>Usagi Process</vt:lpstr>
      <vt:lpstr>Usagi Process</vt:lpstr>
      <vt:lpstr>Usagi Process</vt:lpstr>
      <vt:lpstr>Usagi Process</vt:lpstr>
      <vt:lpstr>Usagi Process</vt:lpstr>
      <vt:lpstr>Usagi Process</vt:lpstr>
      <vt:lpstr>Usagi Process</vt:lpstr>
      <vt:lpstr>Usagi Process</vt:lpstr>
      <vt:lpstr>Usagi Process</vt:lpstr>
      <vt:lpstr>Usagi Process</vt:lpstr>
      <vt:lpstr>Usagi – Your Turn</vt:lpstr>
      <vt:lpstr>Usagi – Your Turn</vt:lpstr>
      <vt:lpstr>Usagi – Your Turn</vt:lpstr>
      <vt:lpstr>PowerPoint Presentation</vt:lpstr>
      <vt:lpstr>ETL Implementation</vt:lpstr>
      <vt:lpstr>ETL Implementation</vt:lpstr>
      <vt:lpstr>CDM Version 6 Key Domains</vt:lpstr>
      <vt:lpstr>ETL Implementation</vt:lpstr>
      <vt:lpstr>ETL Implementation</vt:lpstr>
      <vt:lpstr>ETL Implementation</vt:lpstr>
      <vt:lpstr>ETL Implementation</vt:lpstr>
      <vt:lpstr>ETL Implementation</vt:lpstr>
      <vt:lpstr>ETL Implementation</vt:lpstr>
      <vt:lpstr>ETL Implementation</vt:lpstr>
      <vt:lpstr>ETL Implementation</vt:lpstr>
      <vt:lpstr>ETL Implementation</vt:lpstr>
      <vt:lpstr>ETL Implementation</vt:lpstr>
      <vt:lpstr>ETL Implementation</vt:lpstr>
      <vt:lpstr>ETL Implementation</vt:lpstr>
      <vt:lpstr>ETL Implementation</vt:lpstr>
      <vt:lpstr>ETL Implementation</vt:lpstr>
      <vt:lpstr>ETL Implementation</vt:lpstr>
      <vt:lpstr>ETL Implementation</vt:lpstr>
      <vt:lpstr>ETL Implementation</vt:lpstr>
      <vt:lpstr>ETL Implementation</vt:lpstr>
      <vt:lpstr>ETL Implementation</vt:lpstr>
      <vt:lpstr>ETL Implementation</vt:lpstr>
      <vt:lpstr>ETL Implementation</vt:lpstr>
      <vt:lpstr>ETL Implementation</vt:lpstr>
      <vt:lpstr>ETL Implementation</vt:lpstr>
      <vt:lpstr>ETL Implementation</vt:lpstr>
      <vt:lpstr>ETL Implementation</vt:lpstr>
      <vt:lpstr>ETL Implementation</vt:lpstr>
      <vt:lpstr>ETL Implementation</vt:lpstr>
      <vt:lpstr>ETL Implementation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Quality</vt:lpstr>
      <vt:lpstr>Achilles</vt:lpstr>
      <vt:lpstr>Achilles</vt:lpstr>
      <vt:lpstr>Achilles Heel</vt:lpstr>
      <vt:lpstr>ETL Maintenance</vt:lpstr>
      <vt:lpstr>ETL Pain Points</vt:lpstr>
      <vt:lpstr>80/20 Rule</vt:lpstr>
      <vt:lpstr>Comfort with Data Loss</vt:lpstr>
      <vt:lpstr>PowerPoint Presentation</vt:lpstr>
      <vt:lpstr>Acknowledgements</vt:lpstr>
      <vt:lpstr>Thank you!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OMOP Common Data Model Extract, Transform &amp; Load Tutorial</dc:title>
  <dc:creator>Voss, Erica</dc:creator>
  <cp:lastModifiedBy>Blacketer, Clair</cp:lastModifiedBy>
  <cp:revision>191</cp:revision>
  <dcterms:created xsi:type="dcterms:W3CDTF">2018-12-19T18:52:50Z</dcterms:created>
  <dcterms:modified xsi:type="dcterms:W3CDTF">2019-03-26T18:42:56Z</dcterms:modified>
</cp:coreProperties>
</file>